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62" r:id="rId2"/>
    <p:sldId id="342" r:id="rId3"/>
    <p:sldId id="278" r:id="rId4"/>
    <p:sldId id="287" r:id="rId5"/>
    <p:sldId id="289" r:id="rId6"/>
    <p:sldId id="367" r:id="rId7"/>
    <p:sldId id="325" r:id="rId8"/>
    <p:sldId id="366" r:id="rId9"/>
    <p:sldId id="364" r:id="rId10"/>
    <p:sldId id="313" r:id="rId11"/>
    <p:sldId id="314" r:id="rId12"/>
    <p:sldId id="321" r:id="rId13"/>
    <p:sldId id="368" r:id="rId14"/>
    <p:sldId id="363" r:id="rId15"/>
    <p:sldId id="264" r:id="rId16"/>
    <p:sldId id="263" r:id="rId17"/>
    <p:sldId id="299" r:id="rId18"/>
    <p:sldId id="301" r:id="rId19"/>
    <p:sldId id="302" r:id="rId20"/>
    <p:sldId id="303" r:id="rId21"/>
    <p:sldId id="375" r:id="rId22"/>
    <p:sldId id="376" r:id="rId23"/>
    <p:sldId id="377" r:id="rId24"/>
    <p:sldId id="378" r:id="rId25"/>
    <p:sldId id="379" r:id="rId26"/>
    <p:sldId id="380" r:id="rId27"/>
    <p:sldId id="381" r:id="rId28"/>
    <p:sldId id="339" r:id="rId29"/>
    <p:sldId id="374" r:id="rId30"/>
    <p:sldId id="372" r:id="rId31"/>
    <p:sldId id="308" r:id="rId32"/>
    <p:sldId id="309" r:id="rId33"/>
    <p:sldId id="310" r:id="rId34"/>
    <p:sldId id="365" r:id="rId35"/>
    <p:sldId id="311" r:id="rId36"/>
    <p:sldId id="312" r:id="rId37"/>
    <p:sldId id="281"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5pPr>
    <a:lvl6pPr marL="2286000" algn="l" defTabSz="914400" rtl="0" eaLnBrk="1" latinLnBrk="0" hangingPunct="1">
      <a:defRPr kern="1200">
        <a:solidFill>
          <a:schemeClr val="tx1"/>
        </a:solidFill>
        <a:latin typeface="Lucida Sans Unicode" panose="020B0602030504020204" pitchFamily="34" charset="0"/>
        <a:ea typeface="+mn-ea"/>
        <a:cs typeface="+mn-cs"/>
      </a:defRPr>
    </a:lvl6pPr>
    <a:lvl7pPr marL="2743200" algn="l" defTabSz="914400" rtl="0" eaLnBrk="1" latinLnBrk="0" hangingPunct="1">
      <a:defRPr kern="1200">
        <a:solidFill>
          <a:schemeClr val="tx1"/>
        </a:solidFill>
        <a:latin typeface="Lucida Sans Unicode" panose="020B0602030504020204" pitchFamily="34" charset="0"/>
        <a:ea typeface="+mn-ea"/>
        <a:cs typeface="+mn-cs"/>
      </a:defRPr>
    </a:lvl7pPr>
    <a:lvl8pPr marL="3200400" algn="l" defTabSz="914400" rtl="0" eaLnBrk="1" latinLnBrk="0" hangingPunct="1">
      <a:defRPr kern="1200">
        <a:solidFill>
          <a:schemeClr val="tx1"/>
        </a:solidFill>
        <a:latin typeface="Lucida Sans Unicode" panose="020B0602030504020204" pitchFamily="34" charset="0"/>
        <a:ea typeface="+mn-ea"/>
        <a:cs typeface="+mn-cs"/>
      </a:defRPr>
    </a:lvl8pPr>
    <a:lvl9pPr marL="3657600" algn="l" defTabSz="914400" rtl="0" eaLnBrk="1" latinLnBrk="0" hangingPunct="1">
      <a:defRPr kern="1200">
        <a:solidFill>
          <a:schemeClr val="tx1"/>
        </a:solidFill>
        <a:latin typeface="Lucida Sans Unicode" panose="020B0602030504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76796" autoAdjust="0"/>
  </p:normalViewPr>
  <p:slideViewPr>
    <p:cSldViewPr snapToGrid="0">
      <p:cViewPr varScale="1">
        <p:scale>
          <a:sx n="56" d="100"/>
          <a:sy n="56" d="100"/>
        </p:scale>
        <p:origin x="1056" y="60"/>
      </p:cViewPr>
      <p:guideLst/>
    </p:cSldViewPr>
  </p:slideViewPr>
  <p:notesTextViewPr>
    <p:cViewPr>
      <p:scale>
        <a:sx n="1" d="1"/>
        <a:sy n="1" d="1"/>
      </p:scale>
      <p:origin x="0" y="0"/>
    </p:cViewPr>
  </p:notesTextViewPr>
  <p:notesViewPr>
    <p:cSldViewPr snapToGrid="0">
      <p:cViewPr>
        <p:scale>
          <a:sx n="150" d="100"/>
          <a:sy n="150" d="100"/>
        </p:scale>
        <p:origin x="552" y="-16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65E32-5BBB-4567-B8B5-F10978D6A0D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7C05DCDA-5160-4BE2-B6F3-2053FE191FCC}">
      <dgm:prSet phldrT="[Text]"/>
      <dgm:spPr>
        <a:solidFill>
          <a:srgbClr val="FF0000"/>
        </a:solidFill>
      </dgm:spPr>
      <dgm:t>
        <a:bodyPr/>
        <a:lstStyle/>
        <a:p>
          <a:r>
            <a:rPr lang="en-US" dirty="0"/>
            <a:t>2. </a:t>
          </a:r>
          <a:r>
            <a:rPr lang="en-US" dirty="0">
              <a:solidFill>
                <a:prstClr val="white"/>
              </a:solidFill>
              <a:latin typeface="Lucida Sans Unicode"/>
            </a:rPr>
            <a:t>GD with RS</a:t>
          </a:r>
          <a:endParaRPr lang="en-US" dirty="0"/>
        </a:p>
      </dgm:t>
    </dgm:pt>
    <dgm:pt modelId="{734481CC-3F2C-430A-ADBB-4B53F8D0A25B}" type="parTrans" cxnId="{6E5B11C7-AA29-4D35-B0FE-C33CC1CD674F}">
      <dgm:prSet/>
      <dgm:spPr/>
      <dgm:t>
        <a:bodyPr/>
        <a:lstStyle/>
        <a:p>
          <a:endParaRPr lang="en-US"/>
        </a:p>
      </dgm:t>
    </dgm:pt>
    <dgm:pt modelId="{10E00C13-6EFE-48BE-A1E8-4B529050BE2E}" type="sibTrans" cxnId="{6E5B11C7-AA29-4D35-B0FE-C33CC1CD674F}">
      <dgm:prSet/>
      <dgm:spPr/>
      <dgm:t>
        <a:bodyPr/>
        <a:lstStyle/>
        <a:p>
          <a:endParaRPr lang="en-US"/>
        </a:p>
      </dgm:t>
    </dgm:pt>
    <dgm:pt modelId="{0602C0C5-515D-46C5-9C1B-12C7456CE291}">
      <dgm:prSet phldrT="[Text]"/>
      <dgm:spPr/>
      <dgm:t>
        <a:bodyPr/>
        <a:lstStyle/>
        <a:p>
          <a:r>
            <a:rPr lang="en-US" dirty="0"/>
            <a:t>GD</a:t>
          </a:r>
        </a:p>
      </dgm:t>
    </dgm:pt>
    <dgm:pt modelId="{EF213CE0-1B83-4046-ACFC-49FB257A1A1D}" type="parTrans" cxnId="{69821809-9D9D-4925-960B-E06061C413C9}">
      <dgm:prSet/>
      <dgm:spPr/>
      <dgm:t>
        <a:bodyPr/>
        <a:lstStyle/>
        <a:p>
          <a:endParaRPr lang="en-US"/>
        </a:p>
      </dgm:t>
    </dgm:pt>
    <dgm:pt modelId="{1F210490-4E0F-4183-B7F3-EA06D9AC2B54}" type="sibTrans" cxnId="{69821809-9D9D-4925-960B-E06061C413C9}">
      <dgm:prSet/>
      <dgm:spPr/>
      <dgm:t>
        <a:bodyPr/>
        <a:lstStyle/>
        <a:p>
          <a:endParaRPr lang="en-US"/>
        </a:p>
      </dgm:t>
    </dgm:pt>
    <dgm:pt modelId="{0CA3C5A2-D7A8-46E5-8F3B-09B2D2D54DB9}">
      <dgm:prSet phldrT="[Text]"/>
      <dgm:spPr/>
      <dgm:t>
        <a:bodyPr/>
        <a:lstStyle/>
        <a:p>
          <a:r>
            <a:rPr lang="en-US" dirty="0"/>
            <a:t> GD</a:t>
          </a:r>
        </a:p>
      </dgm:t>
    </dgm:pt>
    <dgm:pt modelId="{2237BA6E-15DF-4C65-B719-2F0278373957}" type="parTrans" cxnId="{FAB613FD-CFD9-4398-9CDD-814351FF8A39}">
      <dgm:prSet/>
      <dgm:spPr/>
      <dgm:t>
        <a:bodyPr/>
        <a:lstStyle/>
        <a:p>
          <a:endParaRPr lang="en-US"/>
        </a:p>
      </dgm:t>
    </dgm:pt>
    <dgm:pt modelId="{3E4BD642-0DFC-4034-A690-EFF5F3EF7D74}" type="sibTrans" cxnId="{FAB613FD-CFD9-4398-9CDD-814351FF8A39}">
      <dgm:prSet/>
      <dgm:spPr/>
      <dgm:t>
        <a:bodyPr/>
        <a:lstStyle/>
        <a:p>
          <a:endParaRPr lang="en-US"/>
        </a:p>
      </dgm:t>
    </dgm:pt>
    <dgm:pt modelId="{28A64480-D266-4C06-AF1B-F477B7060FB2}">
      <dgm:prSet phldrT="[Text]"/>
      <dgm:spPr/>
      <dgm:t>
        <a:bodyPr/>
        <a:lstStyle/>
        <a:p>
          <a:r>
            <a:rPr lang="en-US" dirty="0"/>
            <a:t>GD</a:t>
          </a:r>
        </a:p>
      </dgm:t>
    </dgm:pt>
    <dgm:pt modelId="{CC4AC92E-3F6D-4685-B8A2-C5830221AFCF}" type="parTrans" cxnId="{E25A4727-491B-4A29-A5AB-9D1291DB8DF5}">
      <dgm:prSet/>
      <dgm:spPr/>
      <dgm:t>
        <a:bodyPr/>
        <a:lstStyle/>
        <a:p>
          <a:endParaRPr lang="en-US"/>
        </a:p>
      </dgm:t>
    </dgm:pt>
    <dgm:pt modelId="{1992C7D7-8C08-4B2A-B80C-B6628FEF6537}" type="sibTrans" cxnId="{E25A4727-491B-4A29-A5AB-9D1291DB8DF5}">
      <dgm:prSet/>
      <dgm:spPr/>
      <dgm:t>
        <a:bodyPr/>
        <a:lstStyle/>
        <a:p>
          <a:endParaRPr lang="en-US"/>
        </a:p>
      </dgm:t>
    </dgm:pt>
    <dgm:pt modelId="{2BA94ED2-7B64-460E-B0C9-1FA33D58B1B5}">
      <dgm:prSet phldrT="[Text]"/>
      <dgm:spPr/>
      <dgm:t>
        <a:bodyPr/>
        <a:lstStyle/>
        <a:p>
          <a:endParaRPr lang="en-US" dirty="0"/>
        </a:p>
      </dgm:t>
    </dgm:pt>
    <dgm:pt modelId="{B4518C9F-8298-4828-87AA-4935BD8EE2F6}" type="parTrans" cxnId="{8934ECC9-03AC-4F5C-9977-5373612574B5}">
      <dgm:prSet/>
      <dgm:spPr/>
      <dgm:t>
        <a:bodyPr/>
        <a:lstStyle/>
        <a:p>
          <a:endParaRPr lang="en-US"/>
        </a:p>
      </dgm:t>
    </dgm:pt>
    <dgm:pt modelId="{EE5FC651-3FCA-424E-BDF3-373790E19577}" type="sibTrans" cxnId="{8934ECC9-03AC-4F5C-9977-5373612574B5}">
      <dgm:prSet/>
      <dgm:spPr/>
      <dgm:t>
        <a:bodyPr/>
        <a:lstStyle/>
        <a:p>
          <a:endParaRPr lang="en-US"/>
        </a:p>
      </dgm:t>
    </dgm:pt>
    <dgm:pt modelId="{193D1F8E-998F-49F0-8A37-5DDAB0B5D031}">
      <dgm:prSet phldrT="[Text]"/>
      <dgm:spPr/>
      <dgm:t>
        <a:bodyPr/>
        <a:lstStyle/>
        <a:p>
          <a:r>
            <a:rPr lang="en-US" dirty="0"/>
            <a:t>GD</a:t>
          </a:r>
        </a:p>
      </dgm:t>
    </dgm:pt>
    <dgm:pt modelId="{E2E4E4B9-CE8A-4018-B6D2-CDEB80A64141}" type="parTrans" cxnId="{78302375-86FC-48EF-9170-16B94D4F91E4}">
      <dgm:prSet/>
      <dgm:spPr/>
      <dgm:t>
        <a:bodyPr/>
        <a:lstStyle/>
        <a:p>
          <a:endParaRPr lang="en-US"/>
        </a:p>
      </dgm:t>
    </dgm:pt>
    <dgm:pt modelId="{154D0871-DAE3-4680-8640-8BB2A8A5DCD4}" type="sibTrans" cxnId="{78302375-86FC-48EF-9170-16B94D4F91E4}">
      <dgm:prSet/>
      <dgm:spPr/>
      <dgm:t>
        <a:bodyPr/>
        <a:lstStyle/>
        <a:p>
          <a:endParaRPr lang="en-US"/>
        </a:p>
      </dgm:t>
    </dgm:pt>
    <dgm:pt modelId="{680F358B-5F7B-4434-B50C-D4E4F822E013}">
      <dgm:prSet phldrT="[Text]"/>
      <dgm:spPr/>
      <dgm:t>
        <a:bodyPr/>
        <a:lstStyle/>
        <a:p>
          <a:r>
            <a:rPr lang="en-US" dirty="0"/>
            <a:t>GD</a:t>
          </a:r>
        </a:p>
      </dgm:t>
    </dgm:pt>
    <dgm:pt modelId="{3A0A46FE-6E6A-464D-B4CA-A3135A356081}" type="sibTrans" cxnId="{520F6B66-52E3-4BE2-ABFD-22AC355FD18C}">
      <dgm:prSet/>
      <dgm:spPr/>
      <dgm:t>
        <a:bodyPr/>
        <a:lstStyle/>
        <a:p>
          <a:endParaRPr lang="en-US"/>
        </a:p>
      </dgm:t>
    </dgm:pt>
    <dgm:pt modelId="{2797C406-6244-4C42-9147-1404A9C0004C}" type="parTrans" cxnId="{520F6B66-52E3-4BE2-ABFD-22AC355FD18C}">
      <dgm:prSet/>
      <dgm:spPr/>
      <dgm:t>
        <a:bodyPr/>
        <a:lstStyle/>
        <a:p>
          <a:endParaRPr lang="en-US"/>
        </a:p>
      </dgm:t>
    </dgm:pt>
    <dgm:pt modelId="{65BBF475-792F-4562-8F48-18C0AB86975E}" type="pres">
      <dgm:prSet presAssocID="{A4F65E32-5BBB-4567-B8B5-F10978D6A0D7}" presName="Name0" presStyleCnt="0">
        <dgm:presLayoutVars>
          <dgm:chMax val="1"/>
          <dgm:dir/>
          <dgm:animLvl val="ctr"/>
          <dgm:resizeHandles val="exact"/>
        </dgm:presLayoutVars>
      </dgm:prSet>
      <dgm:spPr/>
    </dgm:pt>
    <dgm:pt modelId="{7F92BE65-2379-4F46-9903-DED6674785F4}" type="pres">
      <dgm:prSet presAssocID="{7C05DCDA-5160-4BE2-B6F3-2053FE191FCC}" presName="centerShape" presStyleLbl="node0" presStyleIdx="0" presStyleCnt="1"/>
      <dgm:spPr/>
    </dgm:pt>
    <dgm:pt modelId="{B5DBB71C-6FA2-48A0-9E52-FDAC170F20D5}" type="pres">
      <dgm:prSet presAssocID="{0602C0C5-515D-46C5-9C1B-12C7456CE291}" presName="node" presStyleLbl="node1" presStyleIdx="0" presStyleCnt="5">
        <dgm:presLayoutVars>
          <dgm:bulletEnabled val="1"/>
        </dgm:presLayoutVars>
      </dgm:prSet>
      <dgm:spPr/>
    </dgm:pt>
    <dgm:pt modelId="{EC7AE61B-9D44-4CE1-92A7-FF46E193DCD2}" type="pres">
      <dgm:prSet presAssocID="{0602C0C5-515D-46C5-9C1B-12C7456CE291}" presName="dummy" presStyleCnt="0"/>
      <dgm:spPr/>
    </dgm:pt>
    <dgm:pt modelId="{99F572DF-863E-4699-9780-BFA039F27A52}" type="pres">
      <dgm:prSet presAssocID="{1F210490-4E0F-4183-B7F3-EA06D9AC2B54}" presName="sibTrans" presStyleLbl="sibTrans2D1" presStyleIdx="0" presStyleCnt="5"/>
      <dgm:spPr/>
    </dgm:pt>
    <dgm:pt modelId="{E78BA868-89E2-4AFB-ADEE-2DD178E5C92E}" type="pres">
      <dgm:prSet presAssocID="{0CA3C5A2-D7A8-46E5-8F3B-09B2D2D54DB9}" presName="node" presStyleLbl="node1" presStyleIdx="1" presStyleCnt="5">
        <dgm:presLayoutVars>
          <dgm:bulletEnabled val="1"/>
        </dgm:presLayoutVars>
      </dgm:prSet>
      <dgm:spPr/>
    </dgm:pt>
    <dgm:pt modelId="{BCB05CBD-A967-457C-AB8E-38217D6734CC}" type="pres">
      <dgm:prSet presAssocID="{0CA3C5A2-D7A8-46E5-8F3B-09B2D2D54DB9}" presName="dummy" presStyleCnt="0"/>
      <dgm:spPr/>
    </dgm:pt>
    <dgm:pt modelId="{0EFA1AE9-0580-425A-A34F-95C7A3AFE9C0}" type="pres">
      <dgm:prSet presAssocID="{3E4BD642-0DFC-4034-A690-EFF5F3EF7D74}" presName="sibTrans" presStyleLbl="sibTrans2D1" presStyleIdx="1" presStyleCnt="5"/>
      <dgm:spPr/>
    </dgm:pt>
    <dgm:pt modelId="{0BFBB098-3DFD-4AFB-8D1D-1E74CE36BBB4}" type="pres">
      <dgm:prSet presAssocID="{28A64480-D266-4C06-AF1B-F477B7060FB2}" presName="node" presStyleLbl="node1" presStyleIdx="2" presStyleCnt="5">
        <dgm:presLayoutVars>
          <dgm:bulletEnabled val="1"/>
        </dgm:presLayoutVars>
      </dgm:prSet>
      <dgm:spPr/>
    </dgm:pt>
    <dgm:pt modelId="{88256CAE-6DF5-4322-A19E-CC3AC7DF3AEF}" type="pres">
      <dgm:prSet presAssocID="{28A64480-D266-4C06-AF1B-F477B7060FB2}" presName="dummy" presStyleCnt="0"/>
      <dgm:spPr/>
    </dgm:pt>
    <dgm:pt modelId="{DAA405C5-40BD-46CA-9617-00C39EBA57C8}" type="pres">
      <dgm:prSet presAssocID="{1992C7D7-8C08-4B2A-B80C-B6628FEF6537}" presName="sibTrans" presStyleLbl="sibTrans2D1" presStyleIdx="2" presStyleCnt="5"/>
      <dgm:spPr/>
    </dgm:pt>
    <dgm:pt modelId="{AE20A3D5-27C1-4BBF-8E73-67C2D8B8422C}" type="pres">
      <dgm:prSet presAssocID="{680F358B-5F7B-4434-B50C-D4E4F822E013}" presName="node" presStyleLbl="node1" presStyleIdx="3" presStyleCnt="5">
        <dgm:presLayoutVars>
          <dgm:bulletEnabled val="1"/>
        </dgm:presLayoutVars>
      </dgm:prSet>
      <dgm:spPr/>
    </dgm:pt>
    <dgm:pt modelId="{631827D3-BECC-4B74-AD12-2723D825F6A4}" type="pres">
      <dgm:prSet presAssocID="{680F358B-5F7B-4434-B50C-D4E4F822E013}" presName="dummy" presStyleCnt="0"/>
      <dgm:spPr/>
    </dgm:pt>
    <dgm:pt modelId="{D6E5341D-EA2E-4C0D-852B-68DBF2B4F407}" type="pres">
      <dgm:prSet presAssocID="{3A0A46FE-6E6A-464D-B4CA-A3135A356081}" presName="sibTrans" presStyleLbl="sibTrans2D1" presStyleIdx="3" presStyleCnt="5"/>
      <dgm:spPr/>
    </dgm:pt>
    <dgm:pt modelId="{4FBBE943-7100-4747-8E5D-AC90103B1A3B}" type="pres">
      <dgm:prSet presAssocID="{193D1F8E-998F-49F0-8A37-5DDAB0B5D031}" presName="node" presStyleLbl="node1" presStyleIdx="4" presStyleCnt="5">
        <dgm:presLayoutVars>
          <dgm:bulletEnabled val="1"/>
        </dgm:presLayoutVars>
      </dgm:prSet>
      <dgm:spPr/>
    </dgm:pt>
    <dgm:pt modelId="{85E5ED43-1762-4611-B180-C51EC6D43590}" type="pres">
      <dgm:prSet presAssocID="{193D1F8E-998F-49F0-8A37-5DDAB0B5D031}" presName="dummy" presStyleCnt="0"/>
      <dgm:spPr/>
    </dgm:pt>
    <dgm:pt modelId="{E3E77468-C5A4-4F21-85BF-0BA83FC2FC5A}" type="pres">
      <dgm:prSet presAssocID="{154D0871-DAE3-4680-8640-8BB2A8A5DCD4}" presName="sibTrans" presStyleLbl="sibTrans2D1" presStyleIdx="4" presStyleCnt="5"/>
      <dgm:spPr/>
    </dgm:pt>
  </dgm:ptLst>
  <dgm:cxnLst>
    <dgm:cxn modelId="{02C73D01-08E0-40BB-BDB4-4994F8266A70}" type="presOf" srcId="{28A64480-D266-4C06-AF1B-F477B7060FB2}" destId="{0BFBB098-3DFD-4AFB-8D1D-1E74CE36BBB4}" srcOrd="0" destOrd="0" presId="urn:microsoft.com/office/officeart/2005/8/layout/radial6"/>
    <dgm:cxn modelId="{69821809-9D9D-4925-960B-E06061C413C9}" srcId="{7C05DCDA-5160-4BE2-B6F3-2053FE191FCC}" destId="{0602C0C5-515D-46C5-9C1B-12C7456CE291}" srcOrd="0" destOrd="0" parTransId="{EF213CE0-1B83-4046-ACFC-49FB257A1A1D}" sibTransId="{1F210490-4E0F-4183-B7F3-EA06D9AC2B54}"/>
    <dgm:cxn modelId="{94AADE24-3A91-4757-8A2C-A462ADB1371B}" type="presOf" srcId="{7C05DCDA-5160-4BE2-B6F3-2053FE191FCC}" destId="{7F92BE65-2379-4F46-9903-DED6674785F4}" srcOrd="0" destOrd="0" presId="urn:microsoft.com/office/officeart/2005/8/layout/radial6"/>
    <dgm:cxn modelId="{E25A4727-491B-4A29-A5AB-9D1291DB8DF5}" srcId="{7C05DCDA-5160-4BE2-B6F3-2053FE191FCC}" destId="{28A64480-D266-4C06-AF1B-F477B7060FB2}" srcOrd="2" destOrd="0" parTransId="{CC4AC92E-3F6D-4685-B8A2-C5830221AFCF}" sibTransId="{1992C7D7-8C08-4B2A-B80C-B6628FEF6537}"/>
    <dgm:cxn modelId="{520F6B66-52E3-4BE2-ABFD-22AC355FD18C}" srcId="{7C05DCDA-5160-4BE2-B6F3-2053FE191FCC}" destId="{680F358B-5F7B-4434-B50C-D4E4F822E013}" srcOrd="3" destOrd="0" parTransId="{2797C406-6244-4C42-9147-1404A9C0004C}" sibTransId="{3A0A46FE-6E6A-464D-B4CA-A3135A356081}"/>
    <dgm:cxn modelId="{07328D52-9CD2-4007-86E0-90EC25550909}" type="presOf" srcId="{1F210490-4E0F-4183-B7F3-EA06D9AC2B54}" destId="{99F572DF-863E-4699-9780-BFA039F27A52}" srcOrd="0" destOrd="0" presId="urn:microsoft.com/office/officeart/2005/8/layout/radial6"/>
    <dgm:cxn modelId="{78302375-86FC-48EF-9170-16B94D4F91E4}" srcId="{7C05DCDA-5160-4BE2-B6F3-2053FE191FCC}" destId="{193D1F8E-998F-49F0-8A37-5DDAB0B5D031}" srcOrd="4" destOrd="0" parTransId="{E2E4E4B9-CE8A-4018-B6D2-CDEB80A64141}" sibTransId="{154D0871-DAE3-4680-8640-8BB2A8A5DCD4}"/>
    <dgm:cxn modelId="{C5EFC67A-8752-4CCD-83EA-1D893F68C60F}" type="presOf" srcId="{193D1F8E-998F-49F0-8A37-5DDAB0B5D031}" destId="{4FBBE943-7100-4747-8E5D-AC90103B1A3B}" srcOrd="0" destOrd="0" presId="urn:microsoft.com/office/officeart/2005/8/layout/radial6"/>
    <dgm:cxn modelId="{4E2C1981-3690-4486-920E-7BC7989F8432}" type="presOf" srcId="{0CA3C5A2-D7A8-46E5-8F3B-09B2D2D54DB9}" destId="{E78BA868-89E2-4AFB-ADEE-2DD178E5C92E}" srcOrd="0" destOrd="0" presId="urn:microsoft.com/office/officeart/2005/8/layout/radial6"/>
    <dgm:cxn modelId="{7910689A-2C94-4D6F-ADB3-D029C61C95B9}" type="presOf" srcId="{3E4BD642-0DFC-4034-A690-EFF5F3EF7D74}" destId="{0EFA1AE9-0580-425A-A34F-95C7A3AFE9C0}" srcOrd="0" destOrd="0" presId="urn:microsoft.com/office/officeart/2005/8/layout/radial6"/>
    <dgm:cxn modelId="{FDE1769A-4393-4CA9-96E6-DC4E7717BF10}" type="presOf" srcId="{A4F65E32-5BBB-4567-B8B5-F10978D6A0D7}" destId="{65BBF475-792F-4562-8F48-18C0AB86975E}" srcOrd="0" destOrd="0" presId="urn:microsoft.com/office/officeart/2005/8/layout/radial6"/>
    <dgm:cxn modelId="{27CE08A4-AA81-4622-A34F-2AE0BC7F10B4}" type="presOf" srcId="{1992C7D7-8C08-4B2A-B80C-B6628FEF6537}" destId="{DAA405C5-40BD-46CA-9617-00C39EBA57C8}" srcOrd="0" destOrd="0" presId="urn:microsoft.com/office/officeart/2005/8/layout/radial6"/>
    <dgm:cxn modelId="{1785AAA4-9059-4423-B03C-E3929D312AD6}" type="presOf" srcId="{3A0A46FE-6E6A-464D-B4CA-A3135A356081}" destId="{D6E5341D-EA2E-4C0D-852B-68DBF2B4F407}" srcOrd="0" destOrd="0" presId="urn:microsoft.com/office/officeart/2005/8/layout/radial6"/>
    <dgm:cxn modelId="{C700B3BE-C0AC-4660-887D-EF2B310721CF}" type="presOf" srcId="{0602C0C5-515D-46C5-9C1B-12C7456CE291}" destId="{B5DBB71C-6FA2-48A0-9E52-FDAC170F20D5}" srcOrd="0" destOrd="0" presId="urn:microsoft.com/office/officeart/2005/8/layout/radial6"/>
    <dgm:cxn modelId="{6E5B11C7-AA29-4D35-B0FE-C33CC1CD674F}" srcId="{A4F65E32-5BBB-4567-B8B5-F10978D6A0D7}" destId="{7C05DCDA-5160-4BE2-B6F3-2053FE191FCC}" srcOrd="0" destOrd="0" parTransId="{734481CC-3F2C-430A-ADBB-4B53F8D0A25B}" sibTransId="{10E00C13-6EFE-48BE-A1E8-4B529050BE2E}"/>
    <dgm:cxn modelId="{8934ECC9-03AC-4F5C-9977-5373612574B5}" srcId="{A4F65E32-5BBB-4567-B8B5-F10978D6A0D7}" destId="{2BA94ED2-7B64-460E-B0C9-1FA33D58B1B5}" srcOrd="1" destOrd="0" parTransId="{B4518C9F-8298-4828-87AA-4935BD8EE2F6}" sibTransId="{EE5FC651-3FCA-424E-BDF3-373790E19577}"/>
    <dgm:cxn modelId="{6C8982DA-24CF-453B-8BDA-378B0E2DF8F6}" type="presOf" srcId="{154D0871-DAE3-4680-8640-8BB2A8A5DCD4}" destId="{E3E77468-C5A4-4F21-85BF-0BA83FC2FC5A}" srcOrd="0" destOrd="0" presId="urn:microsoft.com/office/officeart/2005/8/layout/radial6"/>
    <dgm:cxn modelId="{EA9474FC-1758-4559-93BA-291FA8B04ED3}" type="presOf" srcId="{680F358B-5F7B-4434-B50C-D4E4F822E013}" destId="{AE20A3D5-27C1-4BBF-8E73-67C2D8B8422C}" srcOrd="0" destOrd="0" presId="urn:microsoft.com/office/officeart/2005/8/layout/radial6"/>
    <dgm:cxn modelId="{FAB613FD-CFD9-4398-9CDD-814351FF8A39}" srcId="{7C05DCDA-5160-4BE2-B6F3-2053FE191FCC}" destId="{0CA3C5A2-D7A8-46E5-8F3B-09B2D2D54DB9}" srcOrd="1" destOrd="0" parTransId="{2237BA6E-15DF-4C65-B719-2F0278373957}" sibTransId="{3E4BD642-0DFC-4034-A690-EFF5F3EF7D74}"/>
    <dgm:cxn modelId="{AE242B7A-03EB-4E10-8A0D-F08D44A4B793}" type="presParOf" srcId="{65BBF475-792F-4562-8F48-18C0AB86975E}" destId="{7F92BE65-2379-4F46-9903-DED6674785F4}" srcOrd="0" destOrd="0" presId="urn:microsoft.com/office/officeart/2005/8/layout/radial6"/>
    <dgm:cxn modelId="{93C9ABD1-AE1B-4746-829B-BBAE91B31D50}" type="presParOf" srcId="{65BBF475-792F-4562-8F48-18C0AB86975E}" destId="{B5DBB71C-6FA2-48A0-9E52-FDAC170F20D5}" srcOrd="1" destOrd="0" presId="urn:microsoft.com/office/officeart/2005/8/layout/radial6"/>
    <dgm:cxn modelId="{E3BDE455-BCAE-4072-ACC2-65E8C4BF4F14}" type="presParOf" srcId="{65BBF475-792F-4562-8F48-18C0AB86975E}" destId="{EC7AE61B-9D44-4CE1-92A7-FF46E193DCD2}" srcOrd="2" destOrd="0" presId="urn:microsoft.com/office/officeart/2005/8/layout/radial6"/>
    <dgm:cxn modelId="{FE236169-918B-4CB8-AE9D-303E8074FA62}" type="presParOf" srcId="{65BBF475-792F-4562-8F48-18C0AB86975E}" destId="{99F572DF-863E-4699-9780-BFA039F27A52}" srcOrd="3" destOrd="0" presId="urn:microsoft.com/office/officeart/2005/8/layout/radial6"/>
    <dgm:cxn modelId="{F99F7E1D-5FD7-4FD6-A0EF-DB2741799754}" type="presParOf" srcId="{65BBF475-792F-4562-8F48-18C0AB86975E}" destId="{E78BA868-89E2-4AFB-ADEE-2DD178E5C92E}" srcOrd="4" destOrd="0" presId="urn:microsoft.com/office/officeart/2005/8/layout/radial6"/>
    <dgm:cxn modelId="{AA12F417-E394-4218-AD2D-642B89550AB9}" type="presParOf" srcId="{65BBF475-792F-4562-8F48-18C0AB86975E}" destId="{BCB05CBD-A967-457C-AB8E-38217D6734CC}" srcOrd="5" destOrd="0" presId="urn:microsoft.com/office/officeart/2005/8/layout/radial6"/>
    <dgm:cxn modelId="{66C4458B-C71A-49A2-9C1E-14FAFF8B0DF9}" type="presParOf" srcId="{65BBF475-792F-4562-8F48-18C0AB86975E}" destId="{0EFA1AE9-0580-425A-A34F-95C7A3AFE9C0}" srcOrd="6" destOrd="0" presId="urn:microsoft.com/office/officeart/2005/8/layout/radial6"/>
    <dgm:cxn modelId="{A9F948E9-7D34-466C-8695-A653A1B5EAAD}" type="presParOf" srcId="{65BBF475-792F-4562-8F48-18C0AB86975E}" destId="{0BFBB098-3DFD-4AFB-8D1D-1E74CE36BBB4}" srcOrd="7" destOrd="0" presId="urn:microsoft.com/office/officeart/2005/8/layout/radial6"/>
    <dgm:cxn modelId="{88C830BA-0062-454C-AD50-B0D1B236FA3C}" type="presParOf" srcId="{65BBF475-792F-4562-8F48-18C0AB86975E}" destId="{88256CAE-6DF5-4322-A19E-CC3AC7DF3AEF}" srcOrd="8" destOrd="0" presId="urn:microsoft.com/office/officeart/2005/8/layout/radial6"/>
    <dgm:cxn modelId="{2E436F63-B198-471B-9E5E-E935A45448F1}" type="presParOf" srcId="{65BBF475-792F-4562-8F48-18C0AB86975E}" destId="{DAA405C5-40BD-46CA-9617-00C39EBA57C8}" srcOrd="9" destOrd="0" presId="urn:microsoft.com/office/officeart/2005/8/layout/radial6"/>
    <dgm:cxn modelId="{79B13479-A45E-4810-973C-A27291462C82}" type="presParOf" srcId="{65BBF475-792F-4562-8F48-18C0AB86975E}" destId="{AE20A3D5-27C1-4BBF-8E73-67C2D8B8422C}" srcOrd="10" destOrd="0" presId="urn:microsoft.com/office/officeart/2005/8/layout/radial6"/>
    <dgm:cxn modelId="{A06F255F-8E9D-44AE-A82B-8FC54FDB25C9}" type="presParOf" srcId="{65BBF475-792F-4562-8F48-18C0AB86975E}" destId="{631827D3-BECC-4B74-AD12-2723D825F6A4}" srcOrd="11" destOrd="0" presId="urn:microsoft.com/office/officeart/2005/8/layout/radial6"/>
    <dgm:cxn modelId="{13928694-416E-4598-A26B-315ECA290080}" type="presParOf" srcId="{65BBF475-792F-4562-8F48-18C0AB86975E}" destId="{D6E5341D-EA2E-4C0D-852B-68DBF2B4F407}" srcOrd="12" destOrd="0" presId="urn:microsoft.com/office/officeart/2005/8/layout/radial6"/>
    <dgm:cxn modelId="{9629D06E-CF8B-451A-8813-D65E43CDA68C}" type="presParOf" srcId="{65BBF475-792F-4562-8F48-18C0AB86975E}" destId="{4FBBE943-7100-4747-8E5D-AC90103B1A3B}" srcOrd="13" destOrd="0" presId="urn:microsoft.com/office/officeart/2005/8/layout/radial6"/>
    <dgm:cxn modelId="{36396E81-4CF3-4EF0-B9D3-40FD40C6C2CF}" type="presParOf" srcId="{65BBF475-792F-4562-8F48-18C0AB86975E}" destId="{85E5ED43-1762-4611-B180-C51EC6D43590}" srcOrd="14" destOrd="0" presId="urn:microsoft.com/office/officeart/2005/8/layout/radial6"/>
    <dgm:cxn modelId="{0C782BD6-3EC5-48CF-82B4-7322DCE604B7}" type="presParOf" srcId="{65BBF475-792F-4562-8F48-18C0AB86975E}" destId="{E3E77468-C5A4-4F21-85BF-0BA83FC2FC5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F65E32-5BBB-4567-B8B5-F10978D6A0D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2BA94ED2-7B64-460E-B0C9-1FA33D58B1B5}">
      <dgm:prSet phldrT="[Text]"/>
      <dgm:spPr/>
      <dgm:t>
        <a:bodyPr/>
        <a:lstStyle/>
        <a:p>
          <a:endParaRPr lang="en-US" dirty="0"/>
        </a:p>
      </dgm:t>
    </dgm:pt>
    <dgm:pt modelId="{B4518C9F-8298-4828-87AA-4935BD8EE2F6}" type="parTrans" cxnId="{8934ECC9-03AC-4F5C-9977-5373612574B5}">
      <dgm:prSet/>
      <dgm:spPr/>
      <dgm:t>
        <a:bodyPr/>
        <a:lstStyle/>
        <a:p>
          <a:endParaRPr lang="en-US"/>
        </a:p>
      </dgm:t>
    </dgm:pt>
    <dgm:pt modelId="{EE5FC651-3FCA-424E-BDF3-373790E19577}" type="sibTrans" cxnId="{8934ECC9-03AC-4F5C-9977-5373612574B5}">
      <dgm:prSet/>
      <dgm:spPr/>
      <dgm:t>
        <a:bodyPr/>
        <a:lstStyle/>
        <a:p>
          <a:endParaRPr lang="en-US"/>
        </a:p>
      </dgm:t>
    </dgm:pt>
    <dgm:pt modelId="{ACA7D2EE-CC00-4C2F-B828-F37DF5486D75}">
      <dgm:prSet phldrT="[Text]"/>
      <dgm:spPr/>
      <dgm:t>
        <a:bodyPr/>
        <a:lstStyle/>
        <a:p>
          <a:endParaRPr lang="en-US"/>
        </a:p>
      </dgm:t>
    </dgm:pt>
    <dgm:pt modelId="{8F360E0D-9362-42A8-8833-8B701A4526EB}" type="parTrans" cxnId="{3EAF337C-1EAA-416A-9A14-1C04D6D2D1EE}">
      <dgm:prSet/>
      <dgm:spPr/>
      <dgm:t>
        <a:bodyPr/>
        <a:lstStyle/>
        <a:p>
          <a:endParaRPr lang="en-US"/>
        </a:p>
      </dgm:t>
    </dgm:pt>
    <dgm:pt modelId="{5650943D-F9FC-4F42-B046-291A26391AF9}" type="sibTrans" cxnId="{3EAF337C-1EAA-416A-9A14-1C04D6D2D1EE}">
      <dgm:prSet/>
      <dgm:spPr/>
      <dgm:t>
        <a:bodyPr/>
        <a:lstStyle/>
        <a:p>
          <a:endParaRPr lang="en-US"/>
        </a:p>
      </dgm:t>
    </dgm:pt>
    <dgm:pt modelId="{7C05DCDA-5160-4BE2-B6F3-2053FE191FCC}">
      <dgm:prSet phldrT="[Text]"/>
      <dgm:spPr>
        <a:solidFill>
          <a:srgbClr val="7030A0"/>
        </a:solidFill>
      </dgm:spPr>
      <dgm:t>
        <a:bodyPr/>
        <a:lstStyle/>
        <a:p>
          <a:r>
            <a:rPr lang="en-US" dirty="0"/>
            <a:t>FUSION DENTAL</a:t>
          </a:r>
        </a:p>
      </dgm:t>
    </dgm:pt>
    <dgm:pt modelId="{10E00C13-6EFE-48BE-A1E8-4B529050BE2E}" type="sibTrans" cxnId="{6E5B11C7-AA29-4D35-B0FE-C33CC1CD674F}">
      <dgm:prSet/>
      <dgm:spPr/>
      <dgm:t>
        <a:bodyPr/>
        <a:lstStyle/>
        <a:p>
          <a:endParaRPr lang="en-US"/>
        </a:p>
      </dgm:t>
    </dgm:pt>
    <dgm:pt modelId="{734481CC-3F2C-430A-ADBB-4B53F8D0A25B}" type="parTrans" cxnId="{6E5B11C7-AA29-4D35-B0FE-C33CC1CD674F}">
      <dgm:prSet/>
      <dgm:spPr/>
      <dgm:t>
        <a:bodyPr/>
        <a:lstStyle/>
        <a:p>
          <a:endParaRPr lang="en-US"/>
        </a:p>
      </dgm:t>
    </dgm:pt>
    <dgm:pt modelId="{65BBF475-792F-4562-8F48-18C0AB86975E}" type="pres">
      <dgm:prSet presAssocID="{A4F65E32-5BBB-4567-B8B5-F10978D6A0D7}" presName="Name0" presStyleCnt="0">
        <dgm:presLayoutVars>
          <dgm:chMax val="1"/>
          <dgm:dir/>
          <dgm:animLvl val="ctr"/>
          <dgm:resizeHandles val="exact"/>
        </dgm:presLayoutVars>
      </dgm:prSet>
      <dgm:spPr/>
    </dgm:pt>
    <dgm:pt modelId="{7F92BE65-2379-4F46-9903-DED6674785F4}" type="pres">
      <dgm:prSet presAssocID="{7C05DCDA-5160-4BE2-B6F3-2053FE191FCC}" presName="centerShape" presStyleLbl="node0" presStyleIdx="0" presStyleCnt="1" custLinFactNeighborX="2436" custLinFactNeighborY="4761"/>
      <dgm:spPr/>
    </dgm:pt>
  </dgm:ptLst>
  <dgm:cxnLst>
    <dgm:cxn modelId="{1E9D830B-EE43-48B2-852F-DAA8C91AFF77}" type="presOf" srcId="{7C05DCDA-5160-4BE2-B6F3-2053FE191FCC}" destId="{7F92BE65-2379-4F46-9903-DED6674785F4}" srcOrd="0" destOrd="0" presId="urn:microsoft.com/office/officeart/2005/8/layout/radial6"/>
    <dgm:cxn modelId="{B0E6793D-90DA-4E1C-AB40-0C34CE9C03EC}" type="presOf" srcId="{A4F65E32-5BBB-4567-B8B5-F10978D6A0D7}" destId="{65BBF475-792F-4562-8F48-18C0AB86975E}" srcOrd="0" destOrd="0" presId="urn:microsoft.com/office/officeart/2005/8/layout/radial6"/>
    <dgm:cxn modelId="{3EAF337C-1EAA-416A-9A14-1C04D6D2D1EE}" srcId="{A4F65E32-5BBB-4567-B8B5-F10978D6A0D7}" destId="{ACA7D2EE-CC00-4C2F-B828-F37DF5486D75}" srcOrd="1" destOrd="0" parTransId="{8F360E0D-9362-42A8-8833-8B701A4526EB}" sibTransId="{5650943D-F9FC-4F42-B046-291A26391AF9}"/>
    <dgm:cxn modelId="{6E5B11C7-AA29-4D35-B0FE-C33CC1CD674F}" srcId="{A4F65E32-5BBB-4567-B8B5-F10978D6A0D7}" destId="{7C05DCDA-5160-4BE2-B6F3-2053FE191FCC}" srcOrd="0" destOrd="0" parTransId="{734481CC-3F2C-430A-ADBB-4B53F8D0A25B}" sibTransId="{10E00C13-6EFE-48BE-A1E8-4B529050BE2E}"/>
    <dgm:cxn modelId="{8934ECC9-03AC-4F5C-9977-5373612574B5}" srcId="{A4F65E32-5BBB-4567-B8B5-F10978D6A0D7}" destId="{2BA94ED2-7B64-460E-B0C9-1FA33D58B1B5}" srcOrd="2" destOrd="0" parTransId="{B4518C9F-8298-4828-87AA-4935BD8EE2F6}" sibTransId="{EE5FC651-3FCA-424E-BDF3-373790E19577}"/>
    <dgm:cxn modelId="{5F5BF34C-6A30-490C-812A-8AA2982E8BD2}" type="presParOf" srcId="{65BBF475-792F-4562-8F48-18C0AB86975E}" destId="{7F92BE65-2379-4F46-9903-DED6674785F4}" srcOrd="0"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F65E32-5BBB-4567-B8B5-F10978D6A0D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7C05DCDA-5160-4BE2-B6F3-2053FE191FCC}">
      <dgm:prSet phldrT="[Text]"/>
      <dgm:spPr>
        <a:solidFill>
          <a:srgbClr val="7030A0"/>
        </a:solidFill>
      </dgm:spPr>
      <dgm:t>
        <a:bodyPr/>
        <a:lstStyle/>
        <a:p>
          <a:r>
            <a:rPr lang="en-US" dirty="0"/>
            <a:t>MSC</a:t>
          </a:r>
        </a:p>
      </dgm:t>
    </dgm:pt>
    <dgm:pt modelId="{734481CC-3F2C-430A-ADBB-4B53F8D0A25B}" type="parTrans" cxnId="{6E5B11C7-AA29-4D35-B0FE-C33CC1CD674F}">
      <dgm:prSet/>
      <dgm:spPr/>
      <dgm:t>
        <a:bodyPr/>
        <a:lstStyle/>
        <a:p>
          <a:endParaRPr lang="en-US"/>
        </a:p>
      </dgm:t>
    </dgm:pt>
    <dgm:pt modelId="{10E00C13-6EFE-48BE-A1E8-4B529050BE2E}" type="sibTrans" cxnId="{6E5B11C7-AA29-4D35-B0FE-C33CC1CD674F}">
      <dgm:prSet/>
      <dgm:spPr/>
      <dgm:t>
        <a:bodyPr/>
        <a:lstStyle/>
        <a:p>
          <a:endParaRPr lang="en-US"/>
        </a:p>
      </dgm:t>
    </dgm:pt>
    <dgm:pt modelId="{0602C0C5-515D-46C5-9C1B-12C7456CE291}">
      <dgm:prSet phldrT="[Text]"/>
      <dgm:spPr/>
      <dgm:t>
        <a:bodyPr/>
        <a:lstStyle/>
        <a:p>
          <a:r>
            <a:rPr lang="en-US" dirty="0"/>
            <a:t>GD</a:t>
          </a:r>
        </a:p>
      </dgm:t>
    </dgm:pt>
    <dgm:pt modelId="{EF213CE0-1B83-4046-ACFC-49FB257A1A1D}" type="parTrans" cxnId="{69821809-9D9D-4925-960B-E06061C413C9}">
      <dgm:prSet/>
      <dgm:spPr/>
      <dgm:t>
        <a:bodyPr/>
        <a:lstStyle/>
        <a:p>
          <a:endParaRPr lang="en-US"/>
        </a:p>
      </dgm:t>
    </dgm:pt>
    <dgm:pt modelId="{1F210490-4E0F-4183-B7F3-EA06D9AC2B54}" type="sibTrans" cxnId="{69821809-9D9D-4925-960B-E06061C413C9}">
      <dgm:prSet/>
      <dgm:spPr/>
      <dgm:t>
        <a:bodyPr/>
        <a:lstStyle/>
        <a:p>
          <a:endParaRPr lang="en-US"/>
        </a:p>
      </dgm:t>
    </dgm:pt>
    <dgm:pt modelId="{0CA3C5A2-D7A8-46E5-8F3B-09B2D2D54DB9}">
      <dgm:prSet phldrT="[Text]"/>
      <dgm:spPr/>
      <dgm:t>
        <a:bodyPr/>
        <a:lstStyle/>
        <a:p>
          <a:r>
            <a:rPr lang="en-US" dirty="0"/>
            <a:t>GD</a:t>
          </a:r>
        </a:p>
      </dgm:t>
    </dgm:pt>
    <dgm:pt modelId="{2237BA6E-15DF-4C65-B719-2F0278373957}" type="parTrans" cxnId="{FAB613FD-CFD9-4398-9CDD-814351FF8A39}">
      <dgm:prSet/>
      <dgm:spPr/>
      <dgm:t>
        <a:bodyPr/>
        <a:lstStyle/>
        <a:p>
          <a:endParaRPr lang="en-US"/>
        </a:p>
      </dgm:t>
    </dgm:pt>
    <dgm:pt modelId="{3E4BD642-0DFC-4034-A690-EFF5F3EF7D74}" type="sibTrans" cxnId="{FAB613FD-CFD9-4398-9CDD-814351FF8A39}">
      <dgm:prSet/>
      <dgm:spPr/>
      <dgm:t>
        <a:bodyPr/>
        <a:lstStyle/>
        <a:p>
          <a:endParaRPr lang="en-US"/>
        </a:p>
      </dgm:t>
    </dgm:pt>
    <dgm:pt modelId="{28A64480-D266-4C06-AF1B-F477B7060FB2}">
      <dgm:prSet phldrT="[Text]"/>
      <dgm:spPr/>
      <dgm:t>
        <a:bodyPr/>
        <a:lstStyle/>
        <a:p>
          <a:r>
            <a:rPr lang="en-US" dirty="0"/>
            <a:t>GD</a:t>
          </a:r>
        </a:p>
      </dgm:t>
    </dgm:pt>
    <dgm:pt modelId="{CC4AC92E-3F6D-4685-B8A2-C5830221AFCF}" type="parTrans" cxnId="{E25A4727-491B-4A29-A5AB-9D1291DB8DF5}">
      <dgm:prSet/>
      <dgm:spPr/>
      <dgm:t>
        <a:bodyPr/>
        <a:lstStyle/>
        <a:p>
          <a:endParaRPr lang="en-US"/>
        </a:p>
      </dgm:t>
    </dgm:pt>
    <dgm:pt modelId="{1992C7D7-8C08-4B2A-B80C-B6628FEF6537}" type="sibTrans" cxnId="{E25A4727-491B-4A29-A5AB-9D1291DB8DF5}">
      <dgm:prSet/>
      <dgm:spPr/>
      <dgm:t>
        <a:bodyPr/>
        <a:lstStyle/>
        <a:p>
          <a:endParaRPr lang="en-US"/>
        </a:p>
      </dgm:t>
    </dgm:pt>
    <dgm:pt modelId="{2BA94ED2-7B64-460E-B0C9-1FA33D58B1B5}">
      <dgm:prSet phldrT="[Text]"/>
      <dgm:spPr/>
      <dgm:t>
        <a:bodyPr/>
        <a:lstStyle/>
        <a:p>
          <a:endParaRPr lang="en-US" dirty="0"/>
        </a:p>
      </dgm:t>
    </dgm:pt>
    <dgm:pt modelId="{B4518C9F-8298-4828-87AA-4935BD8EE2F6}" type="parTrans" cxnId="{8934ECC9-03AC-4F5C-9977-5373612574B5}">
      <dgm:prSet/>
      <dgm:spPr/>
      <dgm:t>
        <a:bodyPr/>
        <a:lstStyle/>
        <a:p>
          <a:endParaRPr lang="en-US"/>
        </a:p>
      </dgm:t>
    </dgm:pt>
    <dgm:pt modelId="{EE5FC651-3FCA-424E-BDF3-373790E19577}" type="sibTrans" cxnId="{8934ECC9-03AC-4F5C-9977-5373612574B5}">
      <dgm:prSet/>
      <dgm:spPr/>
      <dgm:t>
        <a:bodyPr/>
        <a:lstStyle/>
        <a:p>
          <a:endParaRPr lang="en-US"/>
        </a:p>
      </dgm:t>
    </dgm:pt>
    <dgm:pt modelId="{193D1F8E-998F-49F0-8A37-5DDAB0B5D031}">
      <dgm:prSet phldrT="[Text]"/>
      <dgm:spPr/>
      <dgm:t>
        <a:bodyPr/>
        <a:lstStyle/>
        <a:p>
          <a:r>
            <a:rPr lang="en-US" dirty="0"/>
            <a:t>GD</a:t>
          </a:r>
        </a:p>
      </dgm:t>
    </dgm:pt>
    <dgm:pt modelId="{E2E4E4B9-CE8A-4018-B6D2-CDEB80A64141}" type="parTrans" cxnId="{78302375-86FC-48EF-9170-16B94D4F91E4}">
      <dgm:prSet/>
      <dgm:spPr/>
      <dgm:t>
        <a:bodyPr/>
        <a:lstStyle/>
        <a:p>
          <a:endParaRPr lang="en-US"/>
        </a:p>
      </dgm:t>
    </dgm:pt>
    <dgm:pt modelId="{154D0871-DAE3-4680-8640-8BB2A8A5DCD4}" type="sibTrans" cxnId="{78302375-86FC-48EF-9170-16B94D4F91E4}">
      <dgm:prSet/>
      <dgm:spPr/>
      <dgm:t>
        <a:bodyPr/>
        <a:lstStyle/>
        <a:p>
          <a:endParaRPr lang="en-US"/>
        </a:p>
      </dgm:t>
    </dgm:pt>
    <dgm:pt modelId="{680F358B-5F7B-4434-B50C-D4E4F822E013}">
      <dgm:prSet phldrT="[Text]"/>
      <dgm:spPr/>
      <dgm:t>
        <a:bodyPr/>
        <a:lstStyle/>
        <a:p>
          <a:r>
            <a:rPr lang="en-US" dirty="0"/>
            <a:t>GD</a:t>
          </a:r>
        </a:p>
      </dgm:t>
    </dgm:pt>
    <dgm:pt modelId="{3A0A46FE-6E6A-464D-B4CA-A3135A356081}" type="sibTrans" cxnId="{520F6B66-52E3-4BE2-ABFD-22AC355FD18C}">
      <dgm:prSet/>
      <dgm:spPr/>
      <dgm:t>
        <a:bodyPr/>
        <a:lstStyle/>
        <a:p>
          <a:endParaRPr lang="en-US"/>
        </a:p>
      </dgm:t>
    </dgm:pt>
    <dgm:pt modelId="{2797C406-6244-4C42-9147-1404A9C0004C}" type="parTrans" cxnId="{520F6B66-52E3-4BE2-ABFD-22AC355FD18C}">
      <dgm:prSet/>
      <dgm:spPr/>
      <dgm:t>
        <a:bodyPr/>
        <a:lstStyle/>
        <a:p>
          <a:endParaRPr lang="en-US"/>
        </a:p>
      </dgm:t>
    </dgm:pt>
    <dgm:pt modelId="{439E43EA-AAF3-4497-AB08-0BF6A7AC3007}">
      <dgm:prSet phldrT="[Text]"/>
      <dgm:spPr>
        <a:solidFill>
          <a:srgbClr val="FF0000"/>
        </a:solidFill>
      </dgm:spPr>
      <dgm:t>
        <a:bodyPr/>
        <a:lstStyle/>
        <a:p>
          <a:r>
            <a:rPr lang="en-US" dirty="0"/>
            <a:t> GD with RD</a:t>
          </a:r>
        </a:p>
      </dgm:t>
    </dgm:pt>
    <dgm:pt modelId="{62D09C62-3049-4145-ADD2-7E06D1D8A981}" type="parTrans" cxnId="{8041FF01-3112-4EC8-8872-BFD7FE45EFAD}">
      <dgm:prSet/>
      <dgm:spPr/>
      <dgm:t>
        <a:bodyPr/>
        <a:lstStyle/>
        <a:p>
          <a:endParaRPr lang="en-US"/>
        </a:p>
      </dgm:t>
    </dgm:pt>
    <dgm:pt modelId="{9FA124BB-30A6-4BFF-BE45-F048EE3933F8}" type="sibTrans" cxnId="{8041FF01-3112-4EC8-8872-BFD7FE45EFAD}">
      <dgm:prSet/>
      <dgm:spPr/>
      <dgm:t>
        <a:bodyPr/>
        <a:lstStyle/>
        <a:p>
          <a:endParaRPr lang="en-US"/>
        </a:p>
      </dgm:t>
    </dgm:pt>
    <dgm:pt modelId="{65BBF475-792F-4562-8F48-18C0AB86975E}" type="pres">
      <dgm:prSet presAssocID="{A4F65E32-5BBB-4567-B8B5-F10978D6A0D7}" presName="Name0" presStyleCnt="0">
        <dgm:presLayoutVars>
          <dgm:chMax val="1"/>
          <dgm:dir/>
          <dgm:animLvl val="ctr"/>
          <dgm:resizeHandles val="exact"/>
        </dgm:presLayoutVars>
      </dgm:prSet>
      <dgm:spPr/>
    </dgm:pt>
    <dgm:pt modelId="{7F92BE65-2379-4F46-9903-DED6674785F4}" type="pres">
      <dgm:prSet presAssocID="{7C05DCDA-5160-4BE2-B6F3-2053FE191FCC}" presName="centerShape" presStyleLbl="node0" presStyleIdx="0" presStyleCnt="1"/>
      <dgm:spPr/>
    </dgm:pt>
    <dgm:pt modelId="{B5DBB71C-6FA2-48A0-9E52-FDAC170F20D5}" type="pres">
      <dgm:prSet presAssocID="{0602C0C5-515D-46C5-9C1B-12C7456CE291}" presName="node" presStyleLbl="node1" presStyleIdx="0" presStyleCnt="6">
        <dgm:presLayoutVars>
          <dgm:bulletEnabled val="1"/>
        </dgm:presLayoutVars>
      </dgm:prSet>
      <dgm:spPr/>
    </dgm:pt>
    <dgm:pt modelId="{EC7AE61B-9D44-4CE1-92A7-FF46E193DCD2}" type="pres">
      <dgm:prSet presAssocID="{0602C0C5-515D-46C5-9C1B-12C7456CE291}" presName="dummy" presStyleCnt="0"/>
      <dgm:spPr/>
    </dgm:pt>
    <dgm:pt modelId="{99F572DF-863E-4699-9780-BFA039F27A52}" type="pres">
      <dgm:prSet presAssocID="{1F210490-4E0F-4183-B7F3-EA06D9AC2B54}" presName="sibTrans" presStyleLbl="sibTrans2D1" presStyleIdx="0" presStyleCnt="6"/>
      <dgm:spPr/>
    </dgm:pt>
    <dgm:pt modelId="{E78BA868-89E2-4AFB-ADEE-2DD178E5C92E}" type="pres">
      <dgm:prSet presAssocID="{0CA3C5A2-D7A8-46E5-8F3B-09B2D2D54DB9}" presName="node" presStyleLbl="node1" presStyleIdx="1" presStyleCnt="6">
        <dgm:presLayoutVars>
          <dgm:bulletEnabled val="1"/>
        </dgm:presLayoutVars>
      </dgm:prSet>
      <dgm:spPr/>
    </dgm:pt>
    <dgm:pt modelId="{BCB05CBD-A967-457C-AB8E-38217D6734CC}" type="pres">
      <dgm:prSet presAssocID="{0CA3C5A2-D7A8-46E5-8F3B-09B2D2D54DB9}" presName="dummy" presStyleCnt="0"/>
      <dgm:spPr/>
    </dgm:pt>
    <dgm:pt modelId="{0EFA1AE9-0580-425A-A34F-95C7A3AFE9C0}" type="pres">
      <dgm:prSet presAssocID="{3E4BD642-0DFC-4034-A690-EFF5F3EF7D74}" presName="sibTrans" presStyleLbl="sibTrans2D1" presStyleIdx="1" presStyleCnt="6"/>
      <dgm:spPr/>
    </dgm:pt>
    <dgm:pt modelId="{0BFBB098-3DFD-4AFB-8D1D-1E74CE36BBB4}" type="pres">
      <dgm:prSet presAssocID="{28A64480-D266-4C06-AF1B-F477B7060FB2}" presName="node" presStyleLbl="node1" presStyleIdx="2" presStyleCnt="6">
        <dgm:presLayoutVars>
          <dgm:bulletEnabled val="1"/>
        </dgm:presLayoutVars>
      </dgm:prSet>
      <dgm:spPr/>
    </dgm:pt>
    <dgm:pt modelId="{88256CAE-6DF5-4322-A19E-CC3AC7DF3AEF}" type="pres">
      <dgm:prSet presAssocID="{28A64480-D266-4C06-AF1B-F477B7060FB2}" presName="dummy" presStyleCnt="0"/>
      <dgm:spPr/>
    </dgm:pt>
    <dgm:pt modelId="{DAA405C5-40BD-46CA-9617-00C39EBA57C8}" type="pres">
      <dgm:prSet presAssocID="{1992C7D7-8C08-4B2A-B80C-B6628FEF6537}" presName="sibTrans" presStyleLbl="sibTrans2D1" presStyleIdx="2" presStyleCnt="6"/>
      <dgm:spPr/>
    </dgm:pt>
    <dgm:pt modelId="{AE20A3D5-27C1-4BBF-8E73-67C2D8B8422C}" type="pres">
      <dgm:prSet presAssocID="{680F358B-5F7B-4434-B50C-D4E4F822E013}" presName="node" presStyleLbl="node1" presStyleIdx="3" presStyleCnt="6">
        <dgm:presLayoutVars>
          <dgm:bulletEnabled val="1"/>
        </dgm:presLayoutVars>
      </dgm:prSet>
      <dgm:spPr/>
    </dgm:pt>
    <dgm:pt modelId="{631827D3-BECC-4B74-AD12-2723D825F6A4}" type="pres">
      <dgm:prSet presAssocID="{680F358B-5F7B-4434-B50C-D4E4F822E013}" presName="dummy" presStyleCnt="0"/>
      <dgm:spPr/>
    </dgm:pt>
    <dgm:pt modelId="{D6E5341D-EA2E-4C0D-852B-68DBF2B4F407}" type="pres">
      <dgm:prSet presAssocID="{3A0A46FE-6E6A-464D-B4CA-A3135A356081}" presName="sibTrans" presStyleLbl="sibTrans2D1" presStyleIdx="3" presStyleCnt="6"/>
      <dgm:spPr/>
    </dgm:pt>
    <dgm:pt modelId="{4FBBE943-7100-4747-8E5D-AC90103B1A3B}" type="pres">
      <dgm:prSet presAssocID="{193D1F8E-998F-49F0-8A37-5DDAB0B5D031}" presName="node" presStyleLbl="node1" presStyleIdx="4" presStyleCnt="6">
        <dgm:presLayoutVars>
          <dgm:bulletEnabled val="1"/>
        </dgm:presLayoutVars>
      </dgm:prSet>
      <dgm:spPr/>
    </dgm:pt>
    <dgm:pt modelId="{85E5ED43-1762-4611-B180-C51EC6D43590}" type="pres">
      <dgm:prSet presAssocID="{193D1F8E-998F-49F0-8A37-5DDAB0B5D031}" presName="dummy" presStyleCnt="0"/>
      <dgm:spPr/>
    </dgm:pt>
    <dgm:pt modelId="{E3E77468-C5A4-4F21-85BF-0BA83FC2FC5A}" type="pres">
      <dgm:prSet presAssocID="{154D0871-DAE3-4680-8640-8BB2A8A5DCD4}" presName="sibTrans" presStyleLbl="sibTrans2D1" presStyleIdx="4" presStyleCnt="6"/>
      <dgm:spPr/>
    </dgm:pt>
    <dgm:pt modelId="{A3680751-EA04-4803-8344-0636E542D651}" type="pres">
      <dgm:prSet presAssocID="{439E43EA-AAF3-4497-AB08-0BF6A7AC3007}" presName="node" presStyleLbl="node1" presStyleIdx="5" presStyleCnt="6">
        <dgm:presLayoutVars>
          <dgm:bulletEnabled val="1"/>
        </dgm:presLayoutVars>
      </dgm:prSet>
      <dgm:spPr/>
    </dgm:pt>
    <dgm:pt modelId="{9C50AA97-047C-458A-8299-1639A839559D}" type="pres">
      <dgm:prSet presAssocID="{439E43EA-AAF3-4497-AB08-0BF6A7AC3007}" presName="dummy" presStyleCnt="0"/>
      <dgm:spPr/>
    </dgm:pt>
    <dgm:pt modelId="{10B9A77B-75F7-4944-A0EE-203B4A234518}" type="pres">
      <dgm:prSet presAssocID="{9FA124BB-30A6-4BFF-BE45-F048EE3933F8}" presName="sibTrans" presStyleLbl="sibTrans2D1" presStyleIdx="5" presStyleCnt="6"/>
      <dgm:spPr/>
    </dgm:pt>
  </dgm:ptLst>
  <dgm:cxnLst>
    <dgm:cxn modelId="{BBD46500-EF56-4A28-B651-76E13FFD5B1B}" type="presOf" srcId="{439E43EA-AAF3-4497-AB08-0BF6A7AC3007}" destId="{A3680751-EA04-4803-8344-0636E542D651}" srcOrd="0" destOrd="0" presId="urn:microsoft.com/office/officeart/2005/8/layout/radial6"/>
    <dgm:cxn modelId="{02C73D01-08E0-40BB-BDB4-4994F8266A70}" type="presOf" srcId="{28A64480-D266-4C06-AF1B-F477B7060FB2}" destId="{0BFBB098-3DFD-4AFB-8D1D-1E74CE36BBB4}" srcOrd="0" destOrd="0" presId="urn:microsoft.com/office/officeart/2005/8/layout/radial6"/>
    <dgm:cxn modelId="{8041FF01-3112-4EC8-8872-BFD7FE45EFAD}" srcId="{7C05DCDA-5160-4BE2-B6F3-2053FE191FCC}" destId="{439E43EA-AAF3-4497-AB08-0BF6A7AC3007}" srcOrd="5" destOrd="0" parTransId="{62D09C62-3049-4145-ADD2-7E06D1D8A981}" sibTransId="{9FA124BB-30A6-4BFF-BE45-F048EE3933F8}"/>
    <dgm:cxn modelId="{69821809-9D9D-4925-960B-E06061C413C9}" srcId="{7C05DCDA-5160-4BE2-B6F3-2053FE191FCC}" destId="{0602C0C5-515D-46C5-9C1B-12C7456CE291}" srcOrd="0" destOrd="0" parTransId="{EF213CE0-1B83-4046-ACFC-49FB257A1A1D}" sibTransId="{1F210490-4E0F-4183-B7F3-EA06D9AC2B54}"/>
    <dgm:cxn modelId="{94AADE24-3A91-4757-8A2C-A462ADB1371B}" type="presOf" srcId="{7C05DCDA-5160-4BE2-B6F3-2053FE191FCC}" destId="{7F92BE65-2379-4F46-9903-DED6674785F4}" srcOrd="0" destOrd="0" presId="urn:microsoft.com/office/officeart/2005/8/layout/radial6"/>
    <dgm:cxn modelId="{E25A4727-491B-4A29-A5AB-9D1291DB8DF5}" srcId="{7C05DCDA-5160-4BE2-B6F3-2053FE191FCC}" destId="{28A64480-D266-4C06-AF1B-F477B7060FB2}" srcOrd="2" destOrd="0" parTransId="{CC4AC92E-3F6D-4685-B8A2-C5830221AFCF}" sibTransId="{1992C7D7-8C08-4B2A-B80C-B6628FEF6537}"/>
    <dgm:cxn modelId="{520F6B66-52E3-4BE2-ABFD-22AC355FD18C}" srcId="{7C05DCDA-5160-4BE2-B6F3-2053FE191FCC}" destId="{680F358B-5F7B-4434-B50C-D4E4F822E013}" srcOrd="3" destOrd="0" parTransId="{2797C406-6244-4C42-9147-1404A9C0004C}" sibTransId="{3A0A46FE-6E6A-464D-B4CA-A3135A356081}"/>
    <dgm:cxn modelId="{07328D52-9CD2-4007-86E0-90EC25550909}" type="presOf" srcId="{1F210490-4E0F-4183-B7F3-EA06D9AC2B54}" destId="{99F572DF-863E-4699-9780-BFA039F27A52}" srcOrd="0" destOrd="0" presId="urn:microsoft.com/office/officeart/2005/8/layout/radial6"/>
    <dgm:cxn modelId="{52B3DC54-2CCC-4C0A-8D3D-CC22BB80F405}" type="presOf" srcId="{9FA124BB-30A6-4BFF-BE45-F048EE3933F8}" destId="{10B9A77B-75F7-4944-A0EE-203B4A234518}" srcOrd="0" destOrd="0" presId="urn:microsoft.com/office/officeart/2005/8/layout/radial6"/>
    <dgm:cxn modelId="{78302375-86FC-48EF-9170-16B94D4F91E4}" srcId="{7C05DCDA-5160-4BE2-B6F3-2053FE191FCC}" destId="{193D1F8E-998F-49F0-8A37-5DDAB0B5D031}" srcOrd="4" destOrd="0" parTransId="{E2E4E4B9-CE8A-4018-B6D2-CDEB80A64141}" sibTransId="{154D0871-DAE3-4680-8640-8BB2A8A5DCD4}"/>
    <dgm:cxn modelId="{C5EFC67A-8752-4CCD-83EA-1D893F68C60F}" type="presOf" srcId="{193D1F8E-998F-49F0-8A37-5DDAB0B5D031}" destId="{4FBBE943-7100-4747-8E5D-AC90103B1A3B}" srcOrd="0" destOrd="0" presId="urn:microsoft.com/office/officeart/2005/8/layout/radial6"/>
    <dgm:cxn modelId="{4E2C1981-3690-4486-920E-7BC7989F8432}" type="presOf" srcId="{0CA3C5A2-D7A8-46E5-8F3B-09B2D2D54DB9}" destId="{E78BA868-89E2-4AFB-ADEE-2DD178E5C92E}" srcOrd="0" destOrd="0" presId="urn:microsoft.com/office/officeart/2005/8/layout/radial6"/>
    <dgm:cxn modelId="{7910689A-2C94-4D6F-ADB3-D029C61C95B9}" type="presOf" srcId="{3E4BD642-0DFC-4034-A690-EFF5F3EF7D74}" destId="{0EFA1AE9-0580-425A-A34F-95C7A3AFE9C0}" srcOrd="0" destOrd="0" presId="urn:microsoft.com/office/officeart/2005/8/layout/radial6"/>
    <dgm:cxn modelId="{FDE1769A-4393-4CA9-96E6-DC4E7717BF10}" type="presOf" srcId="{A4F65E32-5BBB-4567-B8B5-F10978D6A0D7}" destId="{65BBF475-792F-4562-8F48-18C0AB86975E}" srcOrd="0" destOrd="0" presId="urn:microsoft.com/office/officeart/2005/8/layout/radial6"/>
    <dgm:cxn modelId="{27CE08A4-AA81-4622-A34F-2AE0BC7F10B4}" type="presOf" srcId="{1992C7D7-8C08-4B2A-B80C-B6628FEF6537}" destId="{DAA405C5-40BD-46CA-9617-00C39EBA57C8}" srcOrd="0" destOrd="0" presId="urn:microsoft.com/office/officeart/2005/8/layout/radial6"/>
    <dgm:cxn modelId="{1785AAA4-9059-4423-B03C-E3929D312AD6}" type="presOf" srcId="{3A0A46FE-6E6A-464D-B4CA-A3135A356081}" destId="{D6E5341D-EA2E-4C0D-852B-68DBF2B4F407}" srcOrd="0" destOrd="0" presId="urn:microsoft.com/office/officeart/2005/8/layout/radial6"/>
    <dgm:cxn modelId="{C700B3BE-C0AC-4660-887D-EF2B310721CF}" type="presOf" srcId="{0602C0C5-515D-46C5-9C1B-12C7456CE291}" destId="{B5DBB71C-6FA2-48A0-9E52-FDAC170F20D5}" srcOrd="0" destOrd="0" presId="urn:microsoft.com/office/officeart/2005/8/layout/radial6"/>
    <dgm:cxn modelId="{6E5B11C7-AA29-4D35-B0FE-C33CC1CD674F}" srcId="{A4F65E32-5BBB-4567-B8B5-F10978D6A0D7}" destId="{7C05DCDA-5160-4BE2-B6F3-2053FE191FCC}" srcOrd="0" destOrd="0" parTransId="{734481CC-3F2C-430A-ADBB-4B53F8D0A25B}" sibTransId="{10E00C13-6EFE-48BE-A1E8-4B529050BE2E}"/>
    <dgm:cxn modelId="{8934ECC9-03AC-4F5C-9977-5373612574B5}" srcId="{A4F65E32-5BBB-4567-B8B5-F10978D6A0D7}" destId="{2BA94ED2-7B64-460E-B0C9-1FA33D58B1B5}" srcOrd="1" destOrd="0" parTransId="{B4518C9F-8298-4828-87AA-4935BD8EE2F6}" sibTransId="{EE5FC651-3FCA-424E-BDF3-373790E19577}"/>
    <dgm:cxn modelId="{6C8982DA-24CF-453B-8BDA-378B0E2DF8F6}" type="presOf" srcId="{154D0871-DAE3-4680-8640-8BB2A8A5DCD4}" destId="{E3E77468-C5A4-4F21-85BF-0BA83FC2FC5A}" srcOrd="0" destOrd="0" presId="urn:microsoft.com/office/officeart/2005/8/layout/radial6"/>
    <dgm:cxn modelId="{EA9474FC-1758-4559-93BA-291FA8B04ED3}" type="presOf" srcId="{680F358B-5F7B-4434-B50C-D4E4F822E013}" destId="{AE20A3D5-27C1-4BBF-8E73-67C2D8B8422C}" srcOrd="0" destOrd="0" presId="urn:microsoft.com/office/officeart/2005/8/layout/radial6"/>
    <dgm:cxn modelId="{FAB613FD-CFD9-4398-9CDD-814351FF8A39}" srcId="{7C05DCDA-5160-4BE2-B6F3-2053FE191FCC}" destId="{0CA3C5A2-D7A8-46E5-8F3B-09B2D2D54DB9}" srcOrd="1" destOrd="0" parTransId="{2237BA6E-15DF-4C65-B719-2F0278373957}" sibTransId="{3E4BD642-0DFC-4034-A690-EFF5F3EF7D74}"/>
    <dgm:cxn modelId="{AE242B7A-03EB-4E10-8A0D-F08D44A4B793}" type="presParOf" srcId="{65BBF475-792F-4562-8F48-18C0AB86975E}" destId="{7F92BE65-2379-4F46-9903-DED6674785F4}" srcOrd="0" destOrd="0" presId="urn:microsoft.com/office/officeart/2005/8/layout/radial6"/>
    <dgm:cxn modelId="{93C9ABD1-AE1B-4746-829B-BBAE91B31D50}" type="presParOf" srcId="{65BBF475-792F-4562-8F48-18C0AB86975E}" destId="{B5DBB71C-6FA2-48A0-9E52-FDAC170F20D5}" srcOrd="1" destOrd="0" presId="urn:microsoft.com/office/officeart/2005/8/layout/radial6"/>
    <dgm:cxn modelId="{E3BDE455-BCAE-4072-ACC2-65E8C4BF4F14}" type="presParOf" srcId="{65BBF475-792F-4562-8F48-18C0AB86975E}" destId="{EC7AE61B-9D44-4CE1-92A7-FF46E193DCD2}" srcOrd="2" destOrd="0" presId="urn:microsoft.com/office/officeart/2005/8/layout/radial6"/>
    <dgm:cxn modelId="{FE236169-918B-4CB8-AE9D-303E8074FA62}" type="presParOf" srcId="{65BBF475-792F-4562-8F48-18C0AB86975E}" destId="{99F572DF-863E-4699-9780-BFA039F27A52}" srcOrd="3" destOrd="0" presId="urn:microsoft.com/office/officeart/2005/8/layout/radial6"/>
    <dgm:cxn modelId="{F99F7E1D-5FD7-4FD6-A0EF-DB2741799754}" type="presParOf" srcId="{65BBF475-792F-4562-8F48-18C0AB86975E}" destId="{E78BA868-89E2-4AFB-ADEE-2DD178E5C92E}" srcOrd="4" destOrd="0" presId="urn:microsoft.com/office/officeart/2005/8/layout/radial6"/>
    <dgm:cxn modelId="{AA12F417-E394-4218-AD2D-642B89550AB9}" type="presParOf" srcId="{65BBF475-792F-4562-8F48-18C0AB86975E}" destId="{BCB05CBD-A967-457C-AB8E-38217D6734CC}" srcOrd="5" destOrd="0" presId="urn:microsoft.com/office/officeart/2005/8/layout/radial6"/>
    <dgm:cxn modelId="{66C4458B-C71A-49A2-9C1E-14FAFF8B0DF9}" type="presParOf" srcId="{65BBF475-792F-4562-8F48-18C0AB86975E}" destId="{0EFA1AE9-0580-425A-A34F-95C7A3AFE9C0}" srcOrd="6" destOrd="0" presId="urn:microsoft.com/office/officeart/2005/8/layout/radial6"/>
    <dgm:cxn modelId="{A9F948E9-7D34-466C-8695-A653A1B5EAAD}" type="presParOf" srcId="{65BBF475-792F-4562-8F48-18C0AB86975E}" destId="{0BFBB098-3DFD-4AFB-8D1D-1E74CE36BBB4}" srcOrd="7" destOrd="0" presId="urn:microsoft.com/office/officeart/2005/8/layout/radial6"/>
    <dgm:cxn modelId="{88C830BA-0062-454C-AD50-B0D1B236FA3C}" type="presParOf" srcId="{65BBF475-792F-4562-8F48-18C0AB86975E}" destId="{88256CAE-6DF5-4322-A19E-CC3AC7DF3AEF}" srcOrd="8" destOrd="0" presId="urn:microsoft.com/office/officeart/2005/8/layout/radial6"/>
    <dgm:cxn modelId="{2E436F63-B198-471B-9E5E-E935A45448F1}" type="presParOf" srcId="{65BBF475-792F-4562-8F48-18C0AB86975E}" destId="{DAA405C5-40BD-46CA-9617-00C39EBA57C8}" srcOrd="9" destOrd="0" presId="urn:microsoft.com/office/officeart/2005/8/layout/radial6"/>
    <dgm:cxn modelId="{79B13479-A45E-4810-973C-A27291462C82}" type="presParOf" srcId="{65BBF475-792F-4562-8F48-18C0AB86975E}" destId="{AE20A3D5-27C1-4BBF-8E73-67C2D8B8422C}" srcOrd="10" destOrd="0" presId="urn:microsoft.com/office/officeart/2005/8/layout/radial6"/>
    <dgm:cxn modelId="{A06F255F-8E9D-44AE-A82B-8FC54FDB25C9}" type="presParOf" srcId="{65BBF475-792F-4562-8F48-18C0AB86975E}" destId="{631827D3-BECC-4B74-AD12-2723D825F6A4}" srcOrd="11" destOrd="0" presId="urn:microsoft.com/office/officeart/2005/8/layout/radial6"/>
    <dgm:cxn modelId="{13928694-416E-4598-A26B-315ECA290080}" type="presParOf" srcId="{65BBF475-792F-4562-8F48-18C0AB86975E}" destId="{D6E5341D-EA2E-4C0D-852B-68DBF2B4F407}" srcOrd="12" destOrd="0" presId="urn:microsoft.com/office/officeart/2005/8/layout/radial6"/>
    <dgm:cxn modelId="{9629D06E-CF8B-451A-8813-D65E43CDA68C}" type="presParOf" srcId="{65BBF475-792F-4562-8F48-18C0AB86975E}" destId="{4FBBE943-7100-4747-8E5D-AC90103B1A3B}" srcOrd="13" destOrd="0" presId="urn:microsoft.com/office/officeart/2005/8/layout/radial6"/>
    <dgm:cxn modelId="{36396E81-4CF3-4EF0-B9D3-40FD40C6C2CF}" type="presParOf" srcId="{65BBF475-792F-4562-8F48-18C0AB86975E}" destId="{85E5ED43-1762-4611-B180-C51EC6D43590}" srcOrd="14" destOrd="0" presId="urn:microsoft.com/office/officeart/2005/8/layout/radial6"/>
    <dgm:cxn modelId="{0C782BD6-3EC5-48CF-82B4-7322DCE604B7}" type="presParOf" srcId="{65BBF475-792F-4562-8F48-18C0AB86975E}" destId="{E3E77468-C5A4-4F21-85BF-0BA83FC2FC5A}" srcOrd="15" destOrd="0" presId="urn:microsoft.com/office/officeart/2005/8/layout/radial6"/>
    <dgm:cxn modelId="{132AF42D-3939-4E21-8F82-3EF733A69CBC}" type="presParOf" srcId="{65BBF475-792F-4562-8F48-18C0AB86975E}" destId="{A3680751-EA04-4803-8344-0636E542D651}" srcOrd="16" destOrd="0" presId="urn:microsoft.com/office/officeart/2005/8/layout/radial6"/>
    <dgm:cxn modelId="{E8745107-B39C-475B-8D44-17C1D3F111ED}" type="presParOf" srcId="{65BBF475-792F-4562-8F48-18C0AB86975E}" destId="{9C50AA97-047C-458A-8299-1639A839559D}" srcOrd="17" destOrd="0" presId="urn:microsoft.com/office/officeart/2005/8/layout/radial6"/>
    <dgm:cxn modelId="{9A1CCE2C-C525-4B87-B12F-18E382778803}" type="presParOf" srcId="{65BBF475-792F-4562-8F48-18C0AB86975E}" destId="{10B9A77B-75F7-4944-A0EE-203B4A234518}" srcOrd="18" destOrd="0" presId="urn:microsoft.com/office/officeart/2005/8/layout/radial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765949-7393-404F-A3DD-009B622F222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9FCE8D0D-FADD-4049-B9D6-42EF4B471EAF}" type="pres">
      <dgm:prSet presAssocID="{4C765949-7393-404F-A3DD-009B622F2224}" presName="Name0" presStyleCnt="0">
        <dgm:presLayoutVars>
          <dgm:chMax val="1"/>
          <dgm:dir/>
          <dgm:animLvl val="ctr"/>
          <dgm:resizeHandles val="exact"/>
        </dgm:presLayoutVars>
      </dgm:prSet>
      <dgm:spPr/>
    </dgm:pt>
  </dgm:ptLst>
  <dgm:cxnLst>
    <dgm:cxn modelId="{59EDE519-8C36-467E-BBD0-67EDEBD38DE4}" type="presOf" srcId="{4C765949-7393-404F-A3DD-009B622F2224}" destId="{9FCE8D0D-FADD-4049-B9D6-42EF4B471EAF}" srcOrd="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77468-C5A4-4F21-85BF-0BA83FC2FC5A}">
      <dsp:nvSpPr>
        <dsp:cNvPr id="0" name=""/>
        <dsp:cNvSpPr/>
      </dsp:nvSpPr>
      <dsp:spPr>
        <a:xfrm>
          <a:off x="653640" y="318480"/>
          <a:ext cx="2124368" cy="2124368"/>
        </a:xfrm>
        <a:prstGeom prst="blockArc">
          <a:avLst>
            <a:gd name="adj1" fmla="val 1188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E5341D-EA2E-4C0D-852B-68DBF2B4F407}">
      <dsp:nvSpPr>
        <dsp:cNvPr id="0" name=""/>
        <dsp:cNvSpPr/>
      </dsp:nvSpPr>
      <dsp:spPr>
        <a:xfrm>
          <a:off x="653640" y="318480"/>
          <a:ext cx="2124368" cy="2124368"/>
        </a:xfrm>
        <a:prstGeom prst="blockArc">
          <a:avLst>
            <a:gd name="adj1" fmla="val 7560000"/>
            <a:gd name="adj2" fmla="val 1188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A405C5-40BD-46CA-9617-00C39EBA57C8}">
      <dsp:nvSpPr>
        <dsp:cNvPr id="0" name=""/>
        <dsp:cNvSpPr/>
      </dsp:nvSpPr>
      <dsp:spPr>
        <a:xfrm>
          <a:off x="653640" y="318480"/>
          <a:ext cx="2124368" cy="2124368"/>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FA1AE9-0580-425A-A34F-95C7A3AFE9C0}">
      <dsp:nvSpPr>
        <dsp:cNvPr id="0" name=""/>
        <dsp:cNvSpPr/>
      </dsp:nvSpPr>
      <dsp:spPr>
        <a:xfrm>
          <a:off x="653640" y="318480"/>
          <a:ext cx="2124368" cy="2124368"/>
        </a:xfrm>
        <a:prstGeom prst="blockArc">
          <a:avLst>
            <a:gd name="adj1" fmla="val 20520000"/>
            <a:gd name="adj2" fmla="val 324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572DF-863E-4699-9780-BFA039F27A52}">
      <dsp:nvSpPr>
        <dsp:cNvPr id="0" name=""/>
        <dsp:cNvSpPr/>
      </dsp:nvSpPr>
      <dsp:spPr>
        <a:xfrm>
          <a:off x="653640" y="318480"/>
          <a:ext cx="2124368" cy="2124368"/>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92BE65-2379-4F46-9903-DED6674785F4}">
      <dsp:nvSpPr>
        <dsp:cNvPr id="0" name=""/>
        <dsp:cNvSpPr/>
      </dsp:nvSpPr>
      <dsp:spPr>
        <a:xfrm>
          <a:off x="1226546" y="891386"/>
          <a:ext cx="978556" cy="978556"/>
        </a:xfrm>
        <a:prstGeom prst="ellipse">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en-US" sz="1400" kern="1200" dirty="0">
              <a:solidFill>
                <a:prstClr val="white"/>
              </a:solidFill>
              <a:latin typeface="Lucida Sans Unicode"/>
            </a:rPr>
            <a:t>GD with RS</a:t>
          </a:r>
          <a:endParaRPr lang="en-US" sz="1400" kern="1200" dirty="0"/>
        </a:p>
      </dsp:txBody>
      <dsp:txXfrm>
        <a:off x="1369852" y="1034692"/>
        <a:ext cx="691944" cy="691944"/>
      </dsp:txXfrm>
    </dsp:sp>
    <dsp:sp modelId="{B5DBB71C-6FA2-48A0-9E52-FDAC170F20D5}">
      <dsp:nvSpPr>
        <dsp:cNvPr id="0" name=""/>
        <dsp:cNvSpPr/>
      </dsp:nvSpPr>
      <dsp:spPr>
        <a:xfrm>
          <a:off x="1373329" y="645"/>
          <a:ext cx="684989" cy="68498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GD</a:t>
          </a:r>
        </a:p>
      </dsp:txBody>
      <dsp:txXfrm>
        <a:off x="1473643" y="100959"/>
        <a:ext cx="484361" cy="484361"/>
      </dsp:txXfrm>
    </dsp:sp>
    <dsp:sp modelId="{E78BA868-89E2-4AFB-ADEE-2DD178E5C92E}">
      <dsp:nvSpPr>
        <dsp:cNvPr id="0" name=""/>
        <dsp:cNvSpPr/>
      </dsp:nvSpPr>
      <dsp:spPr>
        <a:xfrm>
          <a:off x="2360074" y="717557"/>
          <a:ext cx="684989" cy="68498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GD</a:t>
          </a:r>
        </a:p>
      </dsp:txBody>
      <dsp:txXfrm>
        <a:off x="2460388" y="817871"/>
        <a:ext cx="484361" cy="484361"/>
      </dsp:txXfrm>
    </dsp:sp>
    <dsp:sp modelId="{0BFBB098-3DFD-4AFB-8D1D-1E74CE36BBB4}">
      <dsp:nvSpPr>
        <dsp:cNvPr id="0" name=""/>
        <dsp:cNvSpPr/>
      </dsp:nvSpPr>
      <dsp:spPr>
        <a:xfrm>
          <a:off x="1983171" y="1877545"/>
          <a:ext cx="684989" cy="68498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GD</a:t>
          </a:r>
        </a:p>
      </dsp:txBody>
      <dsp:txXfrm>
        <a:off x="2083485" y="1977859"/>
        <a:ext cx="484361" cy="484361"/>
      </dsp:txXfrm>
    </dsp:sp>
    <dsp:sp modelId="{AE20A3D5-27C1-4BBF-8E73-67C2D8B8422C}">
      <dsp:nvSpPr>
        <dsp:cNvPr id="0" name=""/>
        <dsp:cNvSpPr/>
      </dsp:nvSpPr>
      <dsp:spPr>
        <a:xfrm>
          <a:off x="763488" y="1877545"/>
          <a:ext cx="684989" cy="68498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GD</a:t>
          </a:r>
        </a:p>
      </dsp:txBody>
      <dsp:txXfrm>
        <a:off x="863802" y="1977859"/>
        <a:ext cx="484361" cy="484361"/>
      </dsp:txXfrm>
    </dsp:sp>
    <dsp:sp modelId="{4FBBE943-7100-4747-8E5D-AC90103B1A3B}">
      <dsp:nvSpPr>
        <dsp:cNvPr id="0" name=""/>
        <dsp:cNvSpPr/>
      </dsp:nvSpPr>
      <dsp:spPr>
        <a:xfrm>
          <a:off x="386585" y="717557"/>
          <a:ext cx="684989" cy="68498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GD</a:t>
          </a:r>
        </a:p>
      </dsp:txBody>
      <dsp:txXfrm>
        <a:off x="486899" y="817871"/>
        <a:ext cx="484361" cy="484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2BE65-2379-4F46-9903-DED6674785F4}">
      <dsp:nvSpPr>
        <dsp:cNvPr id="0" name=""/>
        <dsp:cNvSpPr/>
      </dsp:nvSpPr>
      <dsp:spPr>
        <a:xfrm>
          <a:off x="305699" y="1285"/>
          <a:ext cx="1688228" cy="1688228"/>
        </a:xfrm>
        <a:prstGeom prst="ellipse">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FUSION DENTAL</a:t>
          </a:r>
        </a:p>
      </dsp:txBody>
      <dsp:txXfrm>
        <a:off x="552934" y="248520"/>
        <a:ext cx="1193758" cy="1193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9A77B-75F7-4944-A0EE-203B4A234518}">
      <dsp:nvSpPr>
        <dsp:cNvPr id="0" name=""/>
        <dsp:cNvSpPr/>
      </dsp:nvSpPr>
      <dsp:spPr>
        <a:xfrm>
          <a:off x="772807" y="319163"/>
          <a:ext cx="2204749" cy="2204749"/>
        </a:xfrm>
        <a:prstGeom prst="blockArc">
          <a:avLst>
            <a:gd name="adj1" fmla="val 12600000"/>
            <a:gd name="adj2" fmla="val 16200000"/>
            <a:gd name="adj3" fmla="val 44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E77468-C5A4-4F21-85BF-0BA83FC2FC5A}">
      <dsp:nvSpPr>
        <dsp:cNvPr id="0" name=""/>
        <dsp:cNvSpPr/>
      </dsp:nvSpPr>
      <dsp:spPr>
        <a:xfrm>
          <a:off x="772807" y="319163"/>
          <a:ext cx="2204749" cy="2204749"/>
        </a:xfrm>
        <a:prstGeom prst="blockArc">
          <a:avLst>
            <a:gd name="adj1" fmla="val 9000000"/>
            <a:gd name="adj2" fmla="val 12600000"/>
            <a:gd name="adj3" fmla="val 44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E5341D-EA2E-4C0D-852B-68DBF2B4F407}">
      <dsp:nvSpPr>
        <dsp:cNvPr id="0" name=""/>
        <dsp:cNvSpPr/>
      </dsp:nvSpPr>
      <dsp:spPr>
        <a:xfrm>
          <a:off x="772807" y="319163"/>
          <a:ext cx="2204749" cy="2204749"/>
        </a:xfrm>
        <a:prstGeom prst="blockArc">
          <a:avLst>
            <a:gd name="adj1" fmla="val 5400000"/>
            <a:gd name="adj2" fmla="val 9000000"/>
            <a:gd name="adj3" fmla="val 44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A405C5-40BD-46CA-9617-00C39EBA57C8}">
      <dsp:nvSpPr>
        <dsp:cNvPr id="0" name=""/>
        <dsp:cNvSpPr/>
      </dsp:nvSpPr>
      <dsp:spPr>
        <a:xfrm>
          <a:off x="772807" y="319163"/>
          <a:ext cx="2204749" cy="2204749"/>
        </a:xfrm>
        <a:prstGeom prst="blockArc">
          <a:avLst>
            <a:gd name="adj1" fmla="val 1800000"/>
            <a:gd name="adj2" fmla="val 5400000"/>
            <a:gd name="adj3" fmla="val 44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FA1AE9-0580-425A-A34F-95C7A3AFE9C0}">
      <dsp:nvSpPr>
        <dsp:cNvPr id="0" name=""/>
        <dsp:cNvSpPr/>
      </dsp:nvSpPr>
      <dsp:spPr>
        <a:xfrm>
          <a:off x="772807" y="319163"/>
          <a:ext cx="2204749" cy="2204749"/>
        </a:xfrm>
        <a:prstGeom prst="blockArc">
          <a:avLst>
            <a:gd name="adj1" fmla="val 19800000"/>
            <a:gd name="adj2" fmla="val 1800000"/>
            <a:gd name="adj3" fmla="val 44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572DF-863E-4699-9780-BFA039F27A52}">
      <dsp:nvSpPr>
        <dsp:cNvPr id="0" name=""/>
        <dsp:cNvSpPr/>
      </dsp:nvSpPr>
      <dsp:spPr>
        <a:xfrm>
          <a:off x="772807" y="319163"/>
          <a:ext cx="2204749" cy="2204749"/>
        </a:xfrm>
        <a:prstGeom prst="blockArc">
          <a:avLst>
            <a:gd name="adj1" fmla="val 16200000"/>
            <a:gd name="adj2" fmla="val 19800000"/>
            <a:gd name="adj3" fmla="val 44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92BE65-2379-4F46-9903-DED6674785F4}">
      <dsp:nvSpPr>
        <dsp:cNvPr id="0" name=""/>
        <dsp:cNvSpPr/>
      </dsp:nvSpPr>
      <dsp:spPr>
        <a:xfrm>
          <a:off x="1384412" y="930768"/>
          <a:ext cx="981540" cy="981540"/>
        </a:xfrm>
        <a:prstGeom prst="ellipse">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MSC</a:t>
          </a:r>
        </a:p>
      </dsp:txBody>
      <dsp:txXfrm>
        <a:off x="1528155" y="1074511"/>
        <a:ext cx="694054" cy="694054"/>
      </dsp:txXfrm>
    </dsp:sp>
    <dsp:sp modelId="{B5DBB71C-6FA2-48A0-9E52-FDAC170F20D5}">
      <dsp:nvSpPr>
        <dsp:cNvPr id="0" name=""/>
        <dsp:cNvSpPr/>
      </dsp:nvSpPr>
      <dsp:spPr>
        <a:xfrm>
          <a:off x="1531643" y="359"/>
          <a:ext cx="687078" cy="68707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GD</a:t>
          </a:r>
        </a:p>
      </dsp:txBody>
      <dsp:txXfrm>
        <a:off x="1632263" y="100979"/>
        <a:ext cx="485838" cy="485838"/>
      </dsp:txXfrm>
    </dsp:sp>
    <dsp:sp modelId="{E78BA868-89E2-4AFB-ADEE-2DD178E5C92E}">
      <dsp:nvSpPr>
        <dsp:cNvPr id="0" name=""/>
        <dsp:cNvSpPr/>
      </dsp:nvSpPr>
      <dsp:spPr>
        <a:xfrm>
          <a:off x="2464906" y="539179"/>
          <a:ext cx="687078" cy="68707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GD</a:t>
          </a:r>
        </a:p>
      </dsp:txBody>
      <dsp:txXfrm>
        <a:off x="2565526" y="639799"/>
        <a:ext cx="485838" cy="485838"/>
      </dsp:txXfrm>
    </dsp:sp>
    <dsp:sp modelId="{0BFBB098-3DFD-4AFB-8D1D-1E74CE36BBB4}">
      <dsp:nvSpPr>
        <dsp:cNvPr id="0" name=""/>
        <dsp:cNvSpPr/>
      </dsp:nvSpPr>
      <dsp:spPr>
        <a:xfrm>
          <a:off x="2464906" y="1616819"/>
          <a:ext cx="687078" cy="68707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GD</a:t>
          </a:r>
        </a:p>
      </dsp:txBody>
      <dsp:txXfrm>
        <a:off x="2565526" y="1717439"/>
        <a:ext cx="485838" cy="485838"/>
      </dsp:txXfrm>
    </dsp:sp>
    <dsp:sp modelId="{AE20A3D5-27C1-4BBF-8E73-67C2D8B8422C}">
      <dsp:nvSpPr>
        <dsp:cNvPr id="0" name=""/>
        <dsp:cNvSpPr/>
      </dsp:nvSpPr>
      <dsp:spPr>
        <a:xfrm>
          <a:off x="1531643" y="2155639"/>
          <a:ext cx="687078" cy="68707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GD</a:t>
          </a:r>
        </a:p>
      </dsp:txBody>
      <dsp:txXfrm>
        <a:off x="1632263" y="2256259"/>
        <a:ext cx="485838" cy="485838"/>
      </dsp:txXfrm>
    </dsp:sp>
    <dsp:sp modelId="{4FBBE943-7100-4747-8E5D-AC90103B1A3B}">
      <dsp:nvSpPr>
        <dsp:cNvPr id="0" name=""/>
        <dsp:cNvSpPr/>
      </dsp:nvSpPr>
      <dsp:spPr>
        <a:xfrm>
          <a:off x="598379" y="1616819"/>
          <a:ext cx="687078" cy="68707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GD</a:t>
          </a:r>
        </a:p>
      </dsp:txBody>
      <dsp:txXfrm>
        <a:off x="698999" y="1717439"/>
        <a:ext cx="485838" cy="485838"/>
      </dsp:txXfrm>
    </dsp:sp>
    <dsp:sp modelId="{A3680751-EA04-4803-8344-0636E542D651}">
      <dsp:nvSpPr>
        <dsp:cNvPr id="0" name=""/>
        <dsp:cNvSpPr/>
      </dsp:nvSpPr>
      <dsp:spPr>
        <a:xfrm>
          <a:off x="598379" y="539179"/>
          <a:ext cx="687078" cy="687078"/>
        </a:xfrm>
        <a:prstGeom prst="ellipse">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 GD with RD</a:t>
          </a:r>
        </a:p>
      </dsp:txBody>
      <dsp:txXfrm>
        <a:off x="698999" y="639799"/>
        <a:ext cx="485838" cy="485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092139-679B-4B5C-87B3-B9E6A77D99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1D9016-860B-4A12-8355-4038ACF94FA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5F78BD1-BCC2-4014-B95E-E0A1FD85C7AF}" type="datetimeFigureOut">
              <a:rPr lang="en-US"/>
              <a:pPr>
                <a:defRPr/>
              </a:pPr>
              <a:t>9/25/2018</a:t>
            </a:fld>
            <a:endParaRPr lang="en-US"/>
          </a:p>
        </p:txBody>
      </p:sp>
      <p:sp>
        <p:nvSpPr>
          <p:cNvPr id="4" name="Slide Image Placeholder 3">
            <a:extLst>
              <a:ext uri="{FF2B5EF4-FFF2-40B4-BE49-F238E27FC236}">
                <a16:creationId xmlns:a16="http://schemas.microsoft.com/office/drawing/2014/main" id="{1F934A09-DECB-4A43-91AB-7017C34E2A0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1988C4A-AEF2-4A88-80E7-19C808E4F88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D4DE59-83B4-46BE-A726-38CFCCDA68F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527C9C5-FAC6-4125-94BC-C4A20C8CFF3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50D807B-8795-41FB-A51A-67CA085A01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0D807B-8795-41FB-A51A-67CA085A0198}" type="slidenum">
              <a:rPr lang="en-US" smtClean="0"/>
              <a:pPr>
                <a:defRPr/>
              </a:pPr>
              <a:t>1</a:t>
            </a:fld>
            <a:endParaRPr lang="en-US"/>
          </a:p>
        </p:txBody>
      </p:sp>
    </p:spTree>
    <p:extLst>
      <p:ext uri="{BB962C8B-B14F-4D97-AF65-F5344CB8AC3E}">
        <p14:creationId xmlns:p14="http://schemas.microsoft.com/office/powerpoint/2010/main" val="73810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10</a:t>
            </a:fld>
            <a:endParaRPr lang="en-US"/>
          </a:p>
        </p:txBody>
      </p:sp>
    </p:spTree>
    <p:extLst>
      <p:ext uri="{BB962C8B-B14F-4D97-AF65-F5344CB8AC3E}">
        <p14:creationId xmlns:p14="http://schemas.microsoft.com/office/powerpoint/2010/main" val="273187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11</a:t>
            </a:fld>
            <a:endParaRPr lang="en-US"/>
          </a:p>
        </p:txBody>
      </p:sp>
    </p:spTree>
    <p:extLst>
      <p:ext uri="{BB962C8B-B14F-4D97-AF65-F5344CB8AC3E}">
        <p14:creationId xmlns:p14="http://schemas.microsoft.com/office/powerpoint/2010/main" val="48147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12</a:t>
            </a:fld>
            <a:endParaRPr lang="en-US"/>
          </a:p>
        </p:txBody>
      </p:sp>
    </p:spTree>
    <p:extLst>
      <p:ext uri="{BB962C8B-B14F-4D97-AF65-F5344CB8AC3E}">
        <p14:creationId xmlns:p14="http://schemas.microsoft.com/office/powerpoint/2010/main" val="83568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14</a:t>
            </a:fld>
            <a:endParaRPr lang="en-US"/>
          </a:p>
        </p:txBody>
      </p:sp>
    </p:spTree>
    <p:extLst>
      <p:ext uri="{BB962C8B-B14F-4D97-AF65-F5344CB8AC3E}">
        <p14:creationId xmlns:p14="http://schemas.microsoft.com/office/powerpoint/2010/main" val="412670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15</a:t>
            </a:fld>
            <a:endParaRPr lang="en-US"/>
          </a:p>
        </p:txBody>
      </p:sp>
    </p:spTree>
    <p:extLst>
      <p:ext uri="{BB962C8B-B14F-4D97-AF65-F5344CB8AC3E}">
        <p14:creationId xmlns:p14="http://schemas.microsoft.com/office/powerpoint/2010/main" val="248776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16</a:t>
            </a:fld>
            <a:endParaRPr lang="en-US"/>
          </a:p>
        </p:txBody>
      </p:sp>
    </p:spTree>
    <p:extLst>
      <p:ext uri="{BB962C8B-B14F-4D97-AF65-F5344CB8AC3E}">
        <p14:creationId xmlns:p14="http://schemas.microsoft.com/office/powerpoint/2010/main" val="425497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17</a:t>
            </a:fld>
            <a:endParaRPr lang="en-US"/>
          </a:p>
        </p:txBody>
      </p:sp>
    </p:spTree>
    <p:extLst>
      <p:ext uri="{BB962C8B-B14F-4D97-AF65-F5344CB8AC3E}">
        <p14:creationId xmlns:p14="http://schemas.microsoft.com/office/powerpoint/2010/main" val="80162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18</a:t>
            </a:fld>
            <a:endParaRPr lang="en-US"/>
          </a:p>
        </p:txBody>
      </p:sp>
    </p:spTree>
    <p:extLst>
      <p:ext uri="{BB962C8B-B14F-4D97-AF65-F5344CB8AC3E}">
        <p14:creationId xmlns:p14="http://schemas.microsoft.com/office/powerpoint/2010/main" val="1977515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19</a:t>
            </a:fld>
            <a:endParaRPr lang="en-US"/>
          </a:p>
        </p:txBody>
      </p:sp>
    </p:spTree>
    <p:extLst>
      <p:ext uri="{BB962C8B-B14F-4D97-AF65-F5344CB8AC3E}">
        <p14:creationId xmlns:p14="http://schemas.microsoft.com/office/powerpoint/2010/main" val="1626733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a DSO that purchases seven practices for a total cost of $5,530,000 with collections of $6,900,000 and Earnings before Interest, Taxes, Depreciation and Amortization (EBITDA) of $1,311,000.  </a:t>
            </a:r>
          </a:p>
        </p:txBody>
      </p:sp>
      <p:sp>
        <p:nvSpPr>
          <p:cNvPr id="4" name="Slide Number Placeholder 3"/>
          <p:cNvSpPr>
            <a:spLocks noGrp="1"/>
          </p:cNvSpPr>
          <p:nvPr>
            <p:ph type="sldNum" sz="quarter" idx="10"/>
          </p:nvPr>
        </p:nvSpPr>
        <p:spPr/>
        <p:txBody>
          <a:bodyPr/>
          <a:lstStyle/>
          <a:p>
            <a:pPr>
              <a:defRPr/>
            </a:pPr>
            <a:fld id="{050D807B-8795-41FB-A51A-67CA085A0198}" type="slidenum">
              <a:rPr lang="en-US" smtClean="0"/>
              <a:pPr>
                <a:defRPr/>
              </a:pPr>
              <a:t>21</a:t>
            </a:fld>
            <a:endParaRPr lang="en-US"/>
          </a:p>
        </p:txBody>
      </p:sp>
    </p:spTree>
    <p:extLst>
      <p:ext uri="{BB962C8B-B14F-4D97-AF65-F5344CB8AC3E}">
        <p14:creationId xmlns:p14="http://schemas.microsoft.com/office/powerpoint/2010/main" val="67173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a true platform there is no advantage to forming a DSO.</a:t>
            </a:r>
          </a:p>
        </p:txBody>
      </p:sp>
      <p:sp>
        <p:nvSpPr>
          <p:cNvPr id="4" name="Slide Number Placeholder 3"/>
          <p:cNvSpPr>
            <a:spLocks noGrp="1"/>
          </p:cNvSpPr>
          <p:nvPr>
            <p:ph type="sldNum" sz="quarter" idx="10"/>
          </p:nvPr>
        </p:nvSpPr>
        <p:spPr/>
        <p:txBody>
          <a:bodyPr/>
          <a:lstStyle/>
          <a:p>
            <a:pPr>
              <a:defRPr/>
            </a:pPr>
            <a:fld id="{050D807B-8795-41FB-A51A-67CA085A0198}" type="slidenum">
              <a:rPr lang="en-US" smtClean="0"/>
              <a:pPr>
                <a:defRPr/>
              </a:pPr>
              <a:t>22</a:t>
            </a:fld>
            <a:endParaRPr lang="en-US"/>
          </a:p>
        </p:txBody>
      </p:sp>
    </p:spTree>
    <p:extLst>
      <p:ext uri="{BB962C8B-B14F-4D97-AF65-F5344CB8AC3E}">
        <p14:creationId xmlns:p14="http://schemas.microsoft.com/office/powerpoint/2010/main" val="2843878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increasing collections by just 5% and costs by 5% Net EBITDA increases by 20%!</a:t>
            </a:r>
          </a:p>
          <a:p>
            <a:endParaRPr lang="en-US" dirty="0"/>
          </a:p>
        </p:txBody>
      </p:sp>
      <p:sp>
        <p:nvSpPr>
          <p:cNvPr id="4" name="Slide Number Placeholder 3"/>
          <p:cNvSpPr>
            <a:spLocks noGrp="1"/>
          </p:cNvSpPr>
          <p:nvPr>
            <p:ph type="sldNum" sz="quarter" idx="10"/>
          </p:nvPr>
        </p:nvSpPr>
        <p:spPr/>
        <p:txBody>
          <a:bodyPr/>
          <a:lstStyle/>
          <a:p>
            <a:pPr>
              <a:defRPr/>
            </a:pPr>
            <a:fld id="{050D807B-8795-41FB-A51A-67CA085A0198}" type="slidenum">
              <a:rPr lang="en-US" smtClean="0"/>
              <a:pPr>
                <a:defRPr/>
              </a:pPr>
              <a:t>23</a:t>
            </a:fld>
            <a:endParaRPr lang="en-US"/>
          </a:p>
        </p:txBody>
      </p:sp>
    </p:spTree>
    <p:extLst>
      <p:ext uri="{BB962C8B-B14F-4D97-AF65-F5344CB8AC3E}">
        <p14:creationId xmlns:p14="http://schemas.microsoft.com/office/powerpoint/2010/main" val="190022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increasing revenues by just 5% and costs by 5% Net EBITDA increases by 20%!</a:t>
            </a:r>
          </a:p>
          <a:p>
            <a:endParaRPr lang="en-US" dirty="0"/>
          </a:p>
        </p:txBody>
      </p:sp>
      <p:sp>
        <p:nvSpPr>
          <p:cNvPr id="4" name="Slide Number Placeholder 3"/>
          <p:cNvSpPr>
            <a:spLocks noGrp="1"/>
          </p:cNvSpPr>
          <p:nvPr>
            <p:ph type="sldNum" sz="quarter" idx="10"/>
          </p:nvPr>
        </p:nvSpPr>
        <p:spPr/>
        <p:txBody>
          <a:bodyPr/>
          <a:lstStyle/>
          <a:p>
            <a:pPr>
              <a:defRPr/>
            </a:pPr>
            <a:fld id="{050D807B-8795-41FB-A51A-67CA085A0198}" type="slidenum">
              <a:rPr lang="en-US" smtClean="0"/>
              <a:pPr>
                <a:defRPr/>
              </a:pPr>
              <a:t>24</a:t>
            </a:fld>
            <a:endParaRPr lang="en-US"/>
          </a:p>
        </p:txBody>
      </p:sp>
    </p:spTree>
    <p:extLst>
      <p:ext uri="{BB962C8B-B14F-4D97-AF65-F5344CB8AC3E}">
        <p14:creationId xmlns:p14="http://schemas.microsoft.com/office/powerpoint/2010/main" val="1864723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owners double the number of practices buying seven stand alone practices.</a:t>
            </a:r>
          </a:p>
        </p:txBody>
      </p:sp>
      <p:sp>
        <p:nvSpPr>
          <p:cNvPr id="4" name="Slide Number Placeholder 3"/>
          <p:cNvSpPr>
            <a:spLocks noGrp="1"/>
          </p:cNvSpPr>
          <p:nvPr>
            <p:ph type="sldNum" sz="quarter" idx="10"/>
          </p:nvPr>
        </p:nvSpPr>
        <p:spPr/>
        <p:txBody>
          <a:bodyPr/>
          <a:lstStyle/>
          <a:p>
            <a:pPr>
              <a:defRPr/>
            </a:pPr>
            <a:fld id="{050D807B-8795-41FB-A51A-67CA085A0198}" type="slidenum">
              <a:rPr lang="en-US" smtClean="0"/>
              <a:pPr>
                <a:defRPr/>
              </a:pPr>
              <a:t>25</a:t>
            </a:fld>
            <a:endParaRPr lang="en-US"/>
          </a:p>
        </p:txBody>
      </p:sp>
    </p:spTree>
    <p:extLst>
      <p:ext uri="{BB962C8B-B14F-4D97-AF65-F5344CB8AC3E}">
        <p14:creationId xmlns:p14="http://schemas.microsoft.com/office/powerpoint/2010/main" val="620873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five years the owners are able to sell at a multiple of 10X for a ROI of 250%.</a:t>
            </a:r>
          </a:p>
        </p:txBody>
      </p:sp>
      <p:sp>
        <p:nvSpPr>
          <p:cNvPr id="4" name="Slide Number Placeholder 3"/>
          <p:cNvSpPr>
            <a:spLocks noGrp="1"/>
          </p:cNvSpPr>
          <p:nvPr>
            <p:ph type="sldNum" sz="quarter" idx="10"/>
          </p:nvPr>
        </p:nvSpPr>
        <p:spPr/>
        <p:txBody>
          <a:bodyPr/>
          <a:lstStyle/>
          <a:p>
            <a:pPr>
              <a:defRPr/>
            </a:pPr>
            <a:fld id="{050D807B-8795-41FB-A51A-67CA085A0198}" type="slidenum">
              <a:rPr lang="en-US" smtClean="0"/>
              <a:pPr>
                <a:defRPr/>
              </a:pPr>
              <a:t>26</a:t>
            </a:fld>
            <a:endParaRPr lang="en-US"/>
          </a:p>
        </p:txBody>
      </p:sp>
    </p:spTree>
    <p:extLst>
      <p:ext uri="{BB962C8B-B14F-4D97-AF65-F5344CB8AC3E}">
        <p14:creationId xmlns:p14="http://schemas.microsoft.com/office/powerpoint/2010/main" val="4144100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five years the owners are able to sell at a multiple of 10X for a ROI of 250%.</a:t>
            </a:r>
          </a:p>
        </p:txBody>
      </p:sp>
      <p:sp>
        <p:nvSpPr>
          <p:cNvPr id="4" name="Slide Number Placeholder 3"/>
          <p:cNvSpPr>
            <a:spLocks noGrp="1"/>
          </p:cNvSpPr>
          <p:nvPr>
            <p:ph type="sldNum" sz="quarter" idx="10"/>
          </p:nvPr>
        </p:nvSpPr>
        <p:spPr/>
        <p:txBody>
          <a:bodyPr/>
          <a:lstStyle/>
          <a:p>
            <a:pPr>
              <a:defRPr/>
            </a:pPr>
            <a:fld id="{050D807B-8795-41FB-A51A-67CA085A0198}" type="slidenum">
              <a:rPr lang="en-US" smtClean="0"/>
              <a:pPr>
                <a:defRPr/>
              </a:pPr>
              <a:t>27</a:t>
            </a:fld>
            <a:endParaRPr lang="en-US"/>
          </a:p>
        </p:txBody>
      </p:sp>
    </p:spTree>
    <p:extLst>
      <p:ext uri="{BB962C8B-B14F-4D97-AF65-F5344CB8AC3E}">
        <p14:creationId xmlns:p14="http://schemas.microsoft.com/office/powerpoint/2010/main" val="2689932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C6FFBD1-66F5-4039-93FA-769B135855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9A6769E-9817-4086-AEF9-C177B39F1A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Fusion Dental will partner with a dentist to open an office (2). This office will have three dentist, a rotating specialist and be in a market where it can produce 7 million in collections per year. If the market will support it, general dentist offices will be developed (3-7) within travelling distance to the office with rotating specialists. This could again progress, if it makes sense, to the development of a true multi-specialty center (8).</a:t>
            </a:r>
          </a:p>
          <a:p>
            <a:pPr eaLnBrk="1" hangingPunct="1">
              <a:spcBef>
                <a:spcPct val="0"/>
              </a:spcBef>
            </a:pPr>
            <a:endParaRPr lang="en-US" altLang="en-US" dirty="0"/>
          </a:p>
        </p:txBody>
      </p:sp>
      <p:sp>
        <p:nvSpPr>
          <p:cNvPr id="11268" name="Slide Number Placeholder 3">
            <a:extLst>
              <a:ext uri="{FF2B5EF4-FFF2-40B4-BE49-F238E27FC236}">
                <a16:creationId xmlns:a16="http://schemas.microsoft.com/office/drawing/2014/main" id="{165EC18C-4A94-4A6D-A2EB-C297755067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E045F5F5-5718-44D1-A7EF-BA49A1F50C1B}" type="slidenum">
              <a:rPr lang="en-US" altLang="en-US" smtClean="0">
                <a:solidFill>
                  <a:srgbClr val="000000"/>
                </a:solidFill>
                <a:latin typeface="Calibri" panose="020F0502020204030204" pitchFamily="34" charset="0"/>
              </a:rPr>
              <a:pPr fontAlgn="base">
                <a:spcBef>
                  <a:spcPct val="0"/>
                </a:spcBef>
                <a:spcAft>
                  <a:spcPct val="0"/>
                </a:spcAft>
              </a:pPr>
              <a:t>28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Our management team has the experience and expertise to successfully execute on our business plan.</a:t>
            </a:r>
          </a:p>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Waller is one of the country’s leading law firms in the area of dental practice management and dental groups. For more than 20 years, Waller has counseled on a daily basis dental support services companies (DSOs) and dental groups  operating throughout the United States – from startups to private-equity sponsored to public companies.</a:t>
            </a:r>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US dental care industry expects a healthy Compound Annual Growth Rate of 6% in the foreseeable future. </a:t>
            </a:r>
            <a:endParaRPr lang="en-US" dirty="0"/>
          </a:p>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50D807B-8795-41FB-A51A-67CA085A0198}" type="slidenum">
              <a:rPr lang="en-US" smtClean="0"/>
              <a:pPr>
                <a:defRPr/>
              </a:pPr>
              <a:t>6</a:t>
            </a:fld>
            <a:endParaRPr lang="en-US"/>
          </a:p>
        </p:txBody>
      </p:sp>
    </p:spTree>
    <p:extLst>
      <p:ext uri="{BB962C8B-B14F-4D97-AF65-F5344CB8AC3E}">
        <p14:creationId xmlns:p14="http://schemas.microsoft.com/office/powerpoint/2010/main" val="31058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7</a:t>
            </a:fld>
            <a:endParaRPr lang="en-US"/>
          </a:p>
        </p:txBody>
      </p:sp>
    </p:spTree>
    <p:extLst>
      <p:ext uri="{BB962C8B-B14F-4D97-AF65-F5344CB8AC3E}">
        <p14:creationId xmlns:p14="http://schemas.microsoft.com/office/powerpoint/2010/main" val="107042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8</a:t>
            </a:fld>
            <a:endParaRPr lang="en-US"/>
          </a:p>
        </p:txBody>
      </p:sp>
    </p:spTree>
    <p:extLst>
      <p:ext uri="{BB962C8B-B14F-4D97-AF65-F5344CB8AC3E}">
        <p14:creationId xmlns:p14="http://schemas.microsoft.com/office/powerpoint/2010/main" val="2407822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45CAD-7939-4C9F-B233-BAAFDBA2D889}" type="slidenum">
              <a:rPr lang="en-US" smtClean="0"/>
              <a:pPr/>
              <a:t>9</a:t>
            </a:fld>
            <a:endParaRPr lang="en-US"/>
          </a:p>
        </p:txBody>
      </p:sp>
    </p:spTree>
    <p:extLst>
      <p:ext uri="{BB962C8B-B14F-4D97-AF65-F5344CB8AC3E}">
        <p14:creationId xmlns:p14="http://schemas.microsoft.com/office/powerpoint/2010/main" val="1069445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75D9842-3C98-490E-98FB-120A7D71D648}"/>
              </a:ext>
            </a:extLst>
          </p:cNvPr>
          <p:cNvSpPr/>
          <p:nvPr/>
        </p:nvSpPr>
        <p:spPr>
          <a:xfrm>
            <a:off x="0" y="4664075"/>
            <a:ext cx="1220152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a:extLst>
              <a:ext uri="{FF2B5EF4-FFF2-40B4-BE49-F238E27FC236}">
                <a16:creationId xmlns:a16="http://schemas.microsoft.com/office/drawing/2014/main" id="{E7862C2C-04E1-4C93-9633-3659EACB97E0}"/>
              </a:ext>
            </a:extLst>
          </p:cNvPr>
          <p:cNvGrpSpPr>
            <a:grpSpLocks/>
          </p:cNvGrpSpPr>
          <p:nvPr/>
        </p:nvGrpSpPr>
        <p:grpSpPr bwMode="auto">
          <a:xfrm>
            <a:off x="-4763" y="4953000"/>
            <a:ext cx="12196763" cy="1911350"/>
            <a:chOff x="-3765" y="4832896"/>
            <a:chExt cx="9147765" cy="2032192"/>
          </a:xfrm>
        </p:grpSpPr>
        <p:sp>
          <p:nvSpPr>
            <p:cNvPr id="6" name="Freeform 6">
              <a:extLst>
                <a:ext uri="{FF2B5EF4-FFF2-40B4-BE49-F238E27FC236}">
                  <a16:creationId xmlns:a16="http://schemas.microsoft.com/office/drawing/2014/main" id="{730C79C0-A377-4D63-85B7-561DE7D3512A}"/>
                </a:ext>
              </a:extLst>
            </p:cNvPr>
            <p:cNvSpPr>
              <a:spLocks/>
            </p:cNvSpPr>
            <p:nvPr/>
          </p:nvSpPr>
          <p:spPr bwMode="auto">
            <a:xfrm>
              <a:off x="1686959" y="4832896"/>
              <a:ext cx="7457041"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7" name="Freeform 7">
              <a:extLst>
                <a:ext uri="{FF2B5EF4-FFF2-40B4-BE49-F238E27FC236}">
                  <a16:creationId xmlns:a16="http://schemas.microsoft.com/office/drawing/2014/main" id="{FBEEF06A-84A4-4E85-A0B8-E6787E938FA6}"/>
                </a:ext>
              </a:extLst>
            </p:cNvPr>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10">
              <a:extLst>
                <a:ext uri="{FF2B5EF4-FFF2-40B4-BE49-F238E27FC236}">
                  <a16:creationId xmlns:a16="http://schemas.microsoft.com/office/drawing/2014/main" id="{8C935738-D2D3-40D7-BE56-DF4AA4609974}"/>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Straight Connector 9">
              <a:extLst>
                <a:ext uri="{FF2B5EF4-FFF2-40B4-BE49-F238E27FC236}">
                  <a16:creationId xmlns:a16="http://schemas.microsoft.com/office/drawing/2014/main" id="{BCA85792-81C5-4BBD-B2E4-256669080139}"/>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701BF1ED-746E-46D0-BA77-FB5A28BC1056}"/>
              </a:ext>
            </a:extLst>
          </p:cNvPr>
          <p:cNvSpPr>
            <a:spLocks noGrp="1"/>
          </p:cNvSpPr>
          <p:nvPr>
            <p:ph type="dt" sz="half" idx="10"/>
          </p:nvPr>
        </p:nvSpPr>
        <p:spPr/>
        <p:txBody>
          <a:bodyPr/>
          <a:lstStyle>
            <a:lvl1pPr>
              <a:defRPr>
                <a:solidFill>
                  <a:srgbClr val="FFFFFF"/>
                </a:solidFill>
              </a:defRPr>
            </a:lvl1pPr>
            <a:extLst/>
          </a:lstStyle>
          <a:p>
            <a:pPr>
              <a:defRPr/>
            </a:pPr>
            <a:fld id="{14163293-4184-47FE-AC8D-73B893F99F9E}" type="datetimeFigureOut">
              <a:rPr lang="en-US"/>
              <a:pPr>
                <a:defRPr/>
              </a:pPr>
              <a:t>9/25/2018</a:t>
            </a:fld>
            <a:endParaRPr lang="en-US"/>
          </a:p>
        </p:txBody>
      </p:sp>
      <p:sp>
        <p:nvSpPr>
          <p:cNvPr id="12" name="Footer Placeholder 18">
            <a:extLst>
              <a:ext uri="{FF2B5EF4-FFF2-40B4-BE49-F238E27FC236}">
                <a16:creationId xmlns:a16="http://schemas.microsoft.com/office/drawing/2014/main" id="{47080756-41FE-41FF-9DEB-9BEC737BE529}"/>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980169B9-52D9-4DAD-877D-BDE7BE455180}"/>
              </a:ext>
            </a:extLst>
          </p:cNvPr>
          <p:cNvSpPr>
            <a:spLocks noGrp="1"/>
          </p:cNvSpPr>
          <p:nvPr>
            <p:ph type="sldNum" sz="quarter" idx="12"/>
          </p:nvPr>
        </p:nvSpPr>
        <p:spPr/>
        <p:txBody>
          <a:bodyPr/>
          <a:lstStyle>
            <a:lvl1pPr>
              <a:defRPr>
                <a:solidFill>
                  <a:srgbClr val="FFFFFF"/>
                </a:solidFill>
              </a:defRPr>
            </a:lvl1pPr>
            <a:extLst/>
          </a:lstStyle>
          <a:p>
            <a:pPr>
              <a:defRPr/>
            </a:pPr>
            <a:fld id="{E47A0CA5-FA88-4B8A-B79F-B7796F6F6E59}" type="slidenum">
              <a:rPr lang="en-US"/>
              <a:pPr>
                <a:defRPr/>
              </a:pPr>
              <a:t>‹#›</a:t>
            </a:fld>
            <a:endParaRPr lang="en-US"/>
          </a:p>
        </p:txBody>
      </p:sp>
    </p:spTree>
    <p:extLst>
      <p:ext uri="{BB962C8B-B14F-4D97-AF65-F5344CB8AC3E}">
        <p14:creationId xmlns:p14="http://schemas.microsoft.com/office/powerpoint/2010/main" val="402062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749EDF-7044-41CF-B26E-E3DDC0428A67}"/>
              </a:ext>
            </a:extLst>
          </p:cNvPr>
          <p:cNvSpPr>
            <a:spLocks noGrp="1"/>
          </p:cNvSpPr>
          <p:nvPr>
            <p:ph type="dt" sz="half" idx="10"/>
          </p:nvPr>
        </p:nvSpPr>
        <p:spPr/>
        <p:txBody>
          <a:bodyPr/>
          <a:lstStyle>
            <a:lvl1pPr>
              <a:defRPr/>
            </a:lvl1pPr>
          </a:lstStyle>
          <a:p>
            <a:pPr>
              <a:defRPr/>
            </a:pPr>
            <a:fld id="{5A6FBA05-C0AB-4DB7-B2E5-BBD9B740353E}" type="datetimeFigureOut">
              <a:rPr lang="en-US"/>
              <a:pPr>
                <a:defRPr/>
              </a:pPr>
              <a:t>9/25/2018</a:t>
            </a:fld>
            <a:endParaRPr lang="en-US"/>
          </a:p>
        </p:txBody>
      </p:sp>
      <p:sp>
        <p:nvSpPr>
          <p:cNvPr id="5" name="Footer Placeholder 21">
            <a:extLst>
              <a:ext uri="{FF2B5EF4-FFF2-40B4-BE49-F238E27FC236}">
                <a16:creationId xmlns:a16="http://schemas.microsoft.com/office/drawing/2014/main" id="{506946C1-AECF-449F-9C0F-CF0F42904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D7C4A48-BA49-4E12-A84F-D8F84DB00DDC}"/>
              </a:ext>
            </a:extLst>
          </p:cNvPr>
          <p:cNvSpPr>
            <a:spLocks noGrp="1"/>
          </p:cNvSpPr>
          <p:nvPr>
            <p:ph type="sldNum" sz="quarter" idx="12"/>
          </p:nvPr>
        </p:nvSpPr>
        <p:spPr/>
        <p:txBody>
          <a:bodyPr/>
          <a:lstStyle>
            <a:lvl1pPr>
              <a:defRPr/>
            </a:lvl1pPr>
          </a:lstStyle>
          <a:p>
            <a:pPr>
              <a:defRPr/>
            </a:pPr>
            <a:fld id="{D8DAE3E0-CDA7-46E2-8CF5-D8DE8F37592A}" type="slidenum">
              <a:rPr lang="en-US"/>
              <a:pPr>
                <a:defRPr/>
              </a:pPr>
              <a:t>‹#›</a:t>
            </a:fld>
            <a:endParaRPr lang="en-US"/>
          </a:p>
        </p:txBody>
      </p:sp>
    </p:spTree>
    <p:extLst>
      <p:ext uri="{BB962C8B-B14F-4D97-AF65-F5344CB8AC3E}">
        <p14:creationId xmlns:p14="http://schemas.microsoft.com/office/powerpoint/2010/main" val="9689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CBDABE0-A6FD-421A-8E1A-330A10B6D9F4}"/>
              </a:ext>
            </a:extLst>
          </p:cNvPr>
          <p:cNvSpPr>
            <a:spLocks noGrp="1"/>
          </p:cNvSpPr>
          <p:nvPr>
            <p:ph type="dt" sz="half" idx="10"/>
          </p:nvPr>
        </p:nvSpPr>
        <p:spPr/>
        <p:txBody>
          <a:bodyPr/>
          <a:lstStyle>
            <a:lvl1pPr>
              <a:defRPr/>
            </a:lvl1pPr>
          </a:lstStyle>
          <a:p>
            <a:pPr>
              <a:defRPr/>
            </a:pPr>
            <a:fld id="{9DE5A532-B2EC-42F2-81B4-BE0CA52055AD}" type="datetimeFigureOut">
              <a:rPr lang="en-US"/>
              <a:pPr>
                <a:defRPr/>
              </a:pPr>
              <a:t>9/25/2018</a:t>
            </a:fld>
            <a:endParaRPr lang="en-US"/>
          </a:p>
        </p:txBody>
      </p:sp>
      <p:sp>
        <p:nvSpPr>
          <p:cNvPr id="5" name="Footer Placeholder 21">
            <a:extLst>
              <a:ext uri="{FF2B5EF4-FFF2-40B4-BE49-F238E27FC236}">
                <a16:creationId xmlns:a16="http://schemas.microsoft.com/office/drawing/2014/main" id="{1B1F7426-B927-4E35-8077-0F4EDCBA7A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83A49E85-65A2-4323-B627-D384695E0A9B}"/>
              </a:ext>
            </a:extLst>
          </p:cNvPr>
          <p:cNvSpPr>
            <a:spLocks noGrp="1"/>
          </p:cNvSpPr>
          <p:nvPr>
            <p:ph type="sldNum" sz="quarter" idx="12"/>
          </p:nvPr>
        </p:nvSpPr>
        <p:spPr/>
        <p:txBody>
          <a:bodyPr/>
          <a:lstStyle>
            <a:lvl1pPr>
              <a:defRPr/>
            </a:lvl1pPr>
          </a:lstStyle>
          <a:p>
            <a:pPr>
              <a:defRPr/>
            </a:pPr>
            <a:fld id="{AB2DAF4F-E102-4325-957F-028E1E8109C1}" type="slidenum">
              <a:rPr lang="en-US"/>
              <a:pPr>
                <a:defRPr/>
              </a:pPr>
              <a:t>‹#›</a:t>
            </a:fld>
            <a:endParaRPr lang="en-US"/>
          </a:p>
        </p:txBody>
      </p:sp>
    </p:spTree>
    <p:extLst>
      <p:ext uri="{BB962C8B-B14F-4D97-AF65-F5344CB8AC3E}">
        <p14:creationId xmlns:p14="http://schemas.microsoft.com/office/powerpoint/2010/main" val="420292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241E088B-FC9A-47EE-AB2C-997AD9752E5A}"/>
              </a:ext>
            </a:extLst>
          </p:cNvPr>
          <p:cNvSpPr>
            <a:spLocks noGrp="1"/>
          </p:cNvSpPr>
          <p:nvPr>
            <p:ph type="dt" sz="half" idx="10"/>
          </p:nvPr>
        </p:nvSpPr>
        <p:spPr/>
        <p:txBody>
          <a:bodyPr/>
          <a:lstStyle>
            <a:lvl1pPr>
              <a:defRPr/>
            </a:lvl1pPr>
          </a:lstStyle>
          <a:p>
            <a:pPr>
              <a:defRPr/>
            </a:pPr>
            <a:fld id="{4106B863-67B4-41B2-9991-27DD6167DA57}" type="datetimeFigureOut">
              <a:rPr lang="en-US"/>
              <a:pPr>
                <a:defRPr/>
              </a:pPr>
              <a:t>9/25/2018</a:t>
            </a:fld>
            <a:endParaRPr lang="en-US"/>
          </a:p>
        </p:txBody>
      </p:sp>
      <p:sp>
        <p:nvSpPr>
          <p:cNvPr id="5" name="Footer Placeholder 21">
            <a:extLst>
              <a:ext uri="{FF2B5EF4-FFF2-40B4-BE49-F238E27FC236}">
                <a16:creationId xmlns:a16="http://schemas.microsoft.com/office/drawing/2014/main" id="{904089BF-BBA2-4E02-B8CF-EF499B9F01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142CA12-36FE-4631-A22C-2B25B80006AE}"/>
              </a:ext>
            </a:extLst>
          </p:cNvPr>
          <p:cNvSpPr>
            <a:spLocks noGrp="1"/>
          </p:cNvSpPr>
          <p:nvPr>
            <p:ph type="sldNum" sz="quarter" idx="12"/>
          </p:nvPr>
        </p:nvSpPr>
        <p:spPr/>
        <p:txBody>
          <a:bodyPr/>
          <a:lstStyle>
            <a:lvl1pPr>
              <a:defRPr/>
            </a:lvl1pPr>
          </a:lstStyle>
          <a:p>
            <a:pPr>
              <a:defRPr/>
            </a:pPr>
            <a:fld id="{C0F2B8CE-D66B-417F-A5C3-005366810D52}" type="slidenum">
              <a:rPr lang="en-US"/>
              <a:pPr>
                <a:defRPr/>
              </a:pPr>
              <a:t>‹#›</a:t>
            </a:fld>
            <a:endParaRPr lang="en-US"/>
          </a:p>
        </p:txBody>
      </p:sp>
    </p:spTree>
    <p:extLst>
      <p:ext uri="{BB962C8B-B14F-4D97-AF65-F5344CB8AC3E}">
        <p14:creationId xmlns:p14="http://schemas.microsoft.com/office/powerpoint/2010/main" val="245104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6">
            <a:extLst>
              <a:ext uri="{FF2B5EF4-FFF2-40B4-BE49-F238E27FC236}">
                <a16:creationId xmlns:a16="http://schemas.microsoft.com/office/drawing/2014/main" id="{52A115F2-D4CF-4D0E-AC4D-557A0C1C81C8}"/>
              </a:ext>
            </a:extLst>
          </p:cNvPr>
          <p:cNvSpPr/>
          <p:nvPr/>
        </p:nvSpPr>
        <p:spPr>
          <a:xfrm>
            <a:off x="4848225" y="3005138"/>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7">
            <a:extLst>
              <a:ext uri="{FF2B5EF4-FFF2-40B4-BE49-F238E27FC236}">
                <a16:creationId xmlns:a16="http://schemas.microsoft.com/office/drawing/2014/main" id="{03D074F1-06F4-4913-9EF5-BA7B50263F51}"/>
              </a:ext>
            </a:extLst>
          </p:cNvPr>
          <p:cNvSpPr/>
          <p:nvPr/>
        </p:nvSpPr>
        <p:spPr>
          <a:xfrm>
            <a:off x="4600575" y="3005138"/>
            <a:ext cx="24288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5998E967-ECA9-4D0A-BC35-EF3F83B3CDEA}"/>
              </a:ext>
            </a:extLst>
          </p:cNvPr>
          <p:cNvSpPr>
            <a:spLocks noGrp="1"/>
          </p:cNvSpPr>
          <p:nvPr>
            <p:ph type="dt" sz="half" idx="10"/>
          </p:nvPr>
        </p:nvSpPr>
        <p:spPr/>
        <p:txBody>
          <a:bodyPr/>
          <a:lstStyle>
            <a:lvl1pPr>
              <a:defRPr/>
            </a:lvl1pPr>
          </a:lstStyle>
          <a:p>
            <a:pPr>
              <a:defRPr/>
            </a:pPr>
            <a:fld id="{C927C794-647A-4034-9154-2B99E6B75312}" type="datetimeFigureOut">
              <a:rPr lang="en-US"/>
              <a:pPr>
                <a:defRPr/>
              </a:pPr>
              <a:t>9/25/2018</a:t>
            </a:fld>
            <a:endParaRPr lang="en-US"/>
          </a:p>
        </p:txBody>
      </p:sp>
      <p:sp>
        <p:nvSpPr>
          <p:cNvPr id="7" name="Footer Placeholder 4">
            <a:extLst>
              <a:ext uri="{FF2B5EF4-FFF2-40B4-BE49-F238E27FC236}">
                <a16:creationId xmlns:a16="http://schemas.microsoft.com/office/drawing/2014/main" id="{5E049421-4FF8-4EDB-81FE-A145F26A457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3F177EC-645F-4A81-A57A-E3AF58C62010}"/>
              </a:ext>
            </a:extLst>
          </p:cNvPr>
          <p:cNvSpPr>
            <a:spLocks noGrp="1"/>
          </p:cNvSpPr>
          <p:nvPr>
            <p:ph type="sldNum" sz="quarter" idx="12"/>
          </p:nvPr>
        </p:nvSpPr>
        <p:spPr/>
        <p:txBody>
          <a:bodyPr/>
          <a:lstStyle>
            <a:lvl1pPr>
              <a:defRPr/>
            </a:lvl1pPr>
          </a:lstStyle>
          <a:p>
            <a:pPr>
              <a:defRPr/>
            </a:pPr>
            <a:fld id="{7487A00A-6191-4561-88ED-2E6C8CC8C2BD}" type="slidenum">
              <a:rPr lang="en-US"/>
              <a:pPr>
                <a:defRPr/>
              </a:pPr>
              <a:t>‹#›</a:t>
            </a:fld>
            <a:endParaRPr lang="en-US"/>
          </a:p>
        </p:txBody>
      </p:sp>
    </p:spTree>
    <p:extLst>
      <p:ext uri="{BB962C8B-B14F-4D97-AF65-F5344CB8AC3E}">
        <p14:creationId xmlns:p14="http://schemas.microsoft.com/office/powerpoint/2010/main" val="21041073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8E7623E0-A6AA-4C58-BA8A-BA5361A2ACF3}"/>
              </a:ext>
            </a:extLst>
          </p:cNvPr>
          <p:cNvSpPr>
            <a:spLocks noGrp="1"/>
          </p:cNvSpPr>
          <p:nvPr>
            <p:ph type="dt" sz="half" idx="10"/>
          </p:nvPr>
        </p:nvSpPr>
        <p:spPr/>
        <p:txBody>
          <a:bodyPr/>
          <a:lstStyle>
            <a:lvl1pPr>
              <a:defRPr/>
            </a:lvl1pPr>
          </a:lstStyle>
          <a:p>
            <a:pPr>
              <a:defRPr/>
            </a:pPr>
            <a:fld id="{A44FD413-A16F-470A-AEF2-68A79C23F2E1}" type="datetimeFigureOut">
              <a:rPr lang="en-US"/>
              <a:pPr>
                <a:defRPr/>
              </a:pPr>
              <a:t>9/25/2018</a:t>
            </a:fld>
            <a:endParaRPr lang="en-US"/>
          </a:p>
        </p:txBody>
      </p:sp>
      <p:sp>
        <p:nvSpPr>
          <p:cNvPr id="6" name="Footer Placeholder 5">
            <a:extLst>
              <a:ext uri="{FF2B5EF4-FFF2-40B4-BE49-F238E27FC236}">
                <a16:creationId xmlns:a16="http://schemas.microsoft.com/office/drawing/2014/main" id="{AABB4666-5257-46B8-83C6-365EC24AA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29BF9C4-7FD5-4759-B560-E821BC57B15C}"/>
              </a:ext>
            </a:extLst>
          </p:cNvPr>
          <p:cNvSpPr>
            <a:spLocks noGrp="1"/>
          </p:cNvSpPr>
          <p:nvPr>
            <p:ph type="sldNum" sz="quarter" idx="12"/>
          </p:nvPr>
        </p:nvSpPr>
        <p:spPr/>
        <p:txBody>
          <a:bodyPr/>
          <a:lstStyle>
            <a:lvl1pPr>
              <a:defRPr/>
            </a:lvl1pPr>
          </a:lstStyle>
          <a:p>
            <a:pPr>
              <a:defRPr/>
            </a:pPr>
            <a:fld id="{61E23DC1-A485-4620-B244-A7D766E40FE2}" type="slidenum">
              <a:rPr lang="en-US"/>
              <a:pPr>
                <a:defRPr/>
              </a:pPr>
              <a:t>‹#›</a:t>
            </a:fld>
            <a:endParaRPr lang="en-US"/>
          </a:p>
        </p:txBody>
      </p:sp>
    </p:spTree>
    <p:extLst>
      <p:ext uri="{BB962C8B-B14F-4D97-AF65-F5344CB8AC3E}">
        <p14:creationId xmlns:p14="http://schemas.microsoft.com/office/powerpoint/2010/main" val="39624482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AE82B3-0281-4712-AE79-9F9F2D367DBD}"/>
              </a:ext>
            </a:extLst>
          </p:cNvPr>
          <p:cNvSpPr>
            <a:spLocks noGrp="1"/>
          </p:cNvSpPr>
          <p:nvPr>
            <p:ph type="dt" sz="half" idx="10"/>
          </p:nvPr>
        </p:nvSpPr>
        <p:spPr/>
        <p:txBody>
          <a:bodyPr/>
          <a:lstStyle>
            <a:lvl1pPr>
              <a:defRPr/>
            </a:lvl1pPr>
          </a:lstStyle>
          <a:p>
            <a:pPr>
              <a:defRPr/>
            </a:pPr>
            <a:fld id="{EA71C0B4-875E-4A4E-983D-2A9A9A17F8F3}" type="datetimeFigureOut">
              <a:rPr lang="en-US"/>
              <a:pPr>
                <a:defRPr/>
              </a:pPr>
              <a:t>9/25/2018</a:t>
            </a:fld>
            <a:endParaRPr lang="en-US"/>
          </a:p>
        </p:txBody>
      </p:sp>
      <p:sp>
        <p:nvSpPr>
          <p:cNvPr id="8" name="Footer Placeholder 7">
            <a:extLst>
              <a:ext uri="{FF2B5EF4-FFF2-40B4-BE49-F238E27FC236}">
                <a16:creationId xmlns:a16="http://schemas.microsoft.com/office/drawing/2014/main" id="{B33FEBDB-F1E5-4FA7-A5ED-06D3BC20E0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1C4815DE-BB28-4C98-A654-42F7CEE79103}"/>
              </a:ext>
            </a:extLst>
          </p:cNvPr>
          <p:cNvSpPr>
            <a:spLocks noGrp="1"/>
          </p:cNvSpPr>
          <p:nvPr>
            <p:ph type="sldNum" sz="quarter" idx="12"/>
          </p:nvPr>
        </p:nvSpPr>
        <p:spPr/>
        <p:txBody>
          <a:bodyPr/>
          <a:lstStyle>
            <a:lvl1pPr>
              <a:defRPr/>
            </a:lvl1pPr>
          </a:lstStyle>
          <a:p>
            <a:pPr>
              <a:defRPr/>
            </a:pPr>
            <a:fld id="{80A1E2AE-4F81-49E2-A7D2-31C9CD2A61A2}" type="slidenum">
              <a:rPr lang="en-US"/>
              <a:pPr>
                <a:defRPr/>
              </a:pPr>
              <a:t>‹#›</a:t>
            </a:fld>
            <a:endParaRPr lang="en-US"/>
          </a:p>
        </p:txBody>
      </p:sp>
    </p:spTree>
    <p:extLst>
      <p:ext uri="{BB962C8B-B14F-4D97-AF65-F5344CB8AC3E}">
        <p14:creationId xmlns:p14="http://schemas.microsoft.com/office/powerpoint/2010/main" val="15721427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957E1DA4-D696-4BCB-B8E4-66282BD21F5E}"/>
              </a:ext>
            </a:extLst>
          </p:cNvPr>
          <p:cNvSpPr>
            <a:spLocks noGrp="1"/>
          </p:cNvSpPr>
          <p:nvPr>
            <p:ph type="dt" sz="half" idx="10"/>
          </p:nvPr>
        </p:nvSpPr>
        <p:spPr/>
        <p:txBody>
          <a:bodyPr/>
          <a:lstStyle>
            <a:lvl1pPr>
              <a:defRPr/>
            </a:lvl1pPr>
          </a:lstStyle>
          <a:p>
            <a:pPr>
              <a:defRPr/>
            </a:pPr>
            <a:fld id="{1825427D-0F71-4905-B546-555AFEC770E4}" type="datetimeFigureOut">
              <a:rPr lang="en-US"/>
              <a:pPr>
                <a:defRPr/>
              </a:pPr>
              <a:t>9/25/2018</a:t>
            </a:fld>
            <a:endParaRPr lang="en-US"/>
          </a:p>
        </p:txBody>
      </p:sp>
      <p:sp>
        <p:nvSpPr>
          <p:cNvPr id="4" name="Footer Placeholder 3">
            <a:extLst>
              <a:ext uri="{FF2B5EF4-FFF2-40B4-BE49-F238E27FC236}">
                <a16:creationId xmlns:a16="http://schemas.microsoft.com/office/drawing/2014/main" id="{273A3A66-F103-4368-8005-E8B1479D0D6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F26EF30-4CE6-4864-9D84-B6A3769240AD}"/>
              </a:ext>
            </a:extLst>
          </p:cNvPr>
          <p:cNvSpPr>
            <a:spLocks noGrp="1"/>
          </p:cNvSpPr>
          <p:nvPr>
            <p:ph type="sldNum" sz="quarter" idx="12"/>
          </p:nvPr>
        </p:nvSpPr>
        <p:spPr/>
        <p:txBody>
          <a:bodyPr/>
          <a:lstStyle>
            <a:lvl1pPr>
              <a:defRPr/>
            </a:lvl1pPr>
          </a:lstStyle>
          <a:p>
            <a:pPr>
              <a:defRPr/>
            </a:pPr>
            <a:fld id="{16D11C21-952F-492E-9D0B-70C73A3B2C4A}" type="slidenum">
              <a:rPr lang="en-US"/>
              <a:pPr>
                <a:defRPr/>
              </a:pPr>
              <a:t>‹#›</a:t>
            </a:fld>
            <a:endParaRPr lang="en-US"/>
          </a:p>
        </p:txBody>
      </p:sp>
    </p:spTree>
    <p:extLst>
      <p:ext uri="{BB962C8B-B14F-4D97-AF65-F5344CB8AC3E}">
        <p14:creationId xmlns:p14="http://schemas.microsoft.com/office/powerpoint/2010/main" val="127265580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47B5B74C-BCE3-4D62-8B85-000EB8A3CC53}"/>
              </a:ext>
            </a:extLst>
          </p:cNvPr>
          <p:cNvSpPr>
            <a:spLocks noGrp="1"/>
          </p:cNvSpPr>
          <p:nvPr>
            <p:ph type="dt" sz="half" idx="10"/>
          </p:nvPr>
        </p:nvSpPr>
        <p:spPr/>
        <p:txBody>
          <a:bodyPr/>
          <a:lstStyle>
            <a:lvl1pPr>
              <a:defRPr/>
            </a:lvl1pPr>
          </a:lstStyle>
          <a:p>
            <a:pPr>
              <a:defRPr/>
            </a:pPr>
            <a:fld id="{F64E24CF-1DF5-4C1C-B23F-9856FBDF85C6}" type="datetimeFigureOut">
              <a:rPr lang="en-US"/>
              <a:pPr>
                <a:defRPr/>
              </a:pPr>
              <a:t>9/25/2018</a:t>
            </a:fld>
            <a:endParaRPr lang="en-US"/>
          </a:p>
        </p:txBody>
      </p:sp>
      <p:sp>
        <p:nvSpPr>
          <p:cNvPr id="3" name="Footer Placeholder 21">
            <a:extLst>
              <a:ext uri="{FF2B5EF4-FFF2-40B4-BE49-F238E27FC236}">
                <a16:creationId xmlns:a16="http://schemas.microsoft.com/office/drawing/2014/main" id="{E4BECE16-BDD7-4753-BAF8-3C10D8873C1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A4AF9016-FE75-4B47-9CD3-0D045383E16B}"/>
              </a:ext>
            </a:extLst>
          </p:cNvPr>
          <p:cNvSpPr>
            <a:spLocks noGrp="1"/>
          </p:cNvSpPr>
          <p:nvPr>
            <p:ph type="sldNum" sz="quarter" idx="12"/>
          </p:nvPr>
        </p:nvSpPr>
        <p:spPr/>
        <p:txBody>
          <a:bodyPr/>
          <a:lstStyle>
            <a:lvl1pPr>
              <a:defRPr/>
            </a:lvl1pPr>
          </a:lstStyle>
          <a:p>
            <a:pPr>
              <a:defRPr/>
            </a:pPr>
            <a:fld id="{E59FB130-14CC-4A6C-9E4A-E862833AEBC6}" type="slidenum">
              <a:rPr lang="en-US"/>
              <a:pPr>
                <a:defRPr/>
              </a:pPr>
              <a:t>‹#›</a:t>
            </a:fld>
            <a:endParaRPr lang="en-US"/>
          </a:p>
        </p:txBody>
      </p:sp>
    </p:spTree>
    <p:extLst>
      <p:ext uri="{BB962C8B-B14F-4D97-AF65-F5344CB8AC3E}">
        <p14:creationId xmlns:p14="http://schemas.microsoft.com/office/powerpoint/2010/main" val="30970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68895C-682B-4B88-8A61-D80CE2B5CE50}"/>
              </a:ext>
            </a:extLst>
          </p:cNvPr>
          <p:cNvSpPr>
            <a:spLocks noGrp="1"/>
          </p:cNvSpPr>
          <p:nvPr>
            <p:ph type="dt" sz="half" idx="10"/>
          </p:nvPr>
        </p:nvSpPr>
        <p:spPr/>
        <p:txBody>
          <a:bodyPr/>
          <a:lstStyle>
            <a:lvl1pPr>
              <a:defRPr/>
            </a:lvl1pPr>
          </a:lstStyle>
          <a:p>
            <a:pPr>
              <a:defRPr/>
            </a:pPr>
            <a:fld id="{060C1911-BA88-4C5F-BC31-05392F23AE76}" type="datetimeFigureOut">
              <a:rPr lang="en-US"/>
              <a:pPr>
                <a:defRPr/>
              </a:pPr>
              <a:t>9/25/2018</a:t>
            </a:fld>
            <a:endParaRPr lang="en-US"/>
          </a:p>
        </p:txBody>
      </p:sp>
      <p:sp>
        <p:nvSpPr>
          <p:cNvPr id="6" name="Footer Placeholder 5">
            <a:extLst>
              <a:ext uri="{FF2B5EF4-FFF2-40B4-BE49-F238E27FC236}">
                <a16:creationId xmlns:a16="http://schemas.microsoft.com/office/drawing/2014/main" id="{52D490B5-CC60-4749-B7B1-8BD33A4918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682209B-EED0-44C7-AC83-CB3FE38BA1A8}"/>
              </a:ext>
            </a:extLst>
          </p:cNvPr>
          <p:cNvSpPr>
            <a:spLocks noGrp="1"/>
          </p:cNvSpPr>
          <p:nvPr>
            <p:ph type="sldNum" sz="quarter" idx="12"/>
          </p:nvPr>
        </p:nvSpPr>
        <p:spPr/>
        <p:txBody>
          <a:bodyPr/>
          <a:lstStyle>
            <a:lvl1pPr>
              <a:defRPr/>
            </a:lvl1pPr>
          </a:lstStyle>
          <a:p>
            <a:pPr>
              <a:defRPr/>
            </a:pPr>
            <a:fld id="{A737977E-0CEA-4B37-A2C4-BC929D5A12C4}" type="slidenum">
              <a:rPr lang="en-US"/>
              <a:pPr>
                <a:defRPr/>
              </a:pPr>
              <a:t>‹#›</a:t>
            </a:fld>
            <a:endParaRPr lang="en-US"/>
          </a:p>
        </p:txBody>
      </p:sp>
    </p:spTree>
    <p:extLst>
      <p:ext uri="{BB962C8B-B14F-4D97-AF65-F5344CB8AC3E}">
        <p14:creationId xmlns:p14="http://schemas.microsoft.com/office/powerpoint/2010/main" val="18064986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CBBF8BFF-8CBB-4420-A1FE-458BFF252974}"/>
              </a:ext>
            </a:extLst>
          </p:cNvPr>
          <p:cNvSpPr>
            <a:spLocks/>
          </p:cNvSpPr>
          <p:nvPr/>
        </p:nvSpPr>
        <p:spPr bwMode="auto">
          <a:xfrm>
            <a:off x="665163" y="5945188"/>
            <a:ext cx="6588125"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Freeform 8">
            <a:extLst>
              <a:ext uri="{FF2B5EF4-FFF2-40B4-BE49-F238E27FC236}">
                <a16:creationId xmlns:a16="http://schemas.microsoft.com/office/drawing/2014/main" id="{FA237EED-6E25-481C-825C-659C98C8AEF2}"/>
              </a:ext>
            </a:extLst>
          </p:cNvPr>
          <p:cNvSpPr>
            <a:spLocks/>
          </p:cNvSpPr>
          <p:nvPr/>
        </p:nvSpPr>
        <p:spPr bwMode="auto">
          <a:xfrm>
            <a:off x="647700" y="5938838"/>
            <a:ext cx="4921250" cy="933450"/>
          </a:xfrm>
          <a:custGeom>
            <a:avLst/>
            <a:gdLst>
              <a:gd name="T0" fmla="*/ 0 w 5591"/>
              <a:gd name="T1" fmla="*/ 0 h 588"/>
              <a:gd name="T2" fmla="*/ 5070005 w 5591"/>
              <a:gd name="T3" fmla="*/ 0 h 588"/>
              <a:gd name="T4" fmla="*/ 5070005 w 5591"/>
              <a:gd name="T5" fmla="*/ 838200 h 588"/>
              <a:gd name="T6" fmla="*/ 42250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38EF4DB9-F459-4320-A7D5-BACF39D882AB}"/>
              </a:ext>
            </a:extLst>
          </p:cNvPr>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3D645E63-71B9-4EA2-842A-80350E7E228B}"/>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a:extLst>
              <a:ext uri="{FF2B5EF4-FFF2-40B4-BE49-F238E27FC236}">
                <a16:creationId xmlns:a16="http://schemas.microsoft.com/office/drawing/2014/main" id="{A12B3E36-4EF9-4013-B1C8-C4694DFDDA09}"/>
              </a:ext>
            </a:extLst>
          </p:cNvPr>
          <p:cNvSpPr/>
          <p:nvPr/>
        </p:nvSpPr>
        <p:spPr>
          <a:xfrm>
            <a:off x="11552238" y="4987925"/>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Chevron 12">
            <a:extLst>
              <a:ext uri="{FF2B5EF4-FFF2-40B4-BE49-F238E27FC236}">
                <a16:creationId xmlns:a16="http://schemas.microsoft.com/office/drawing/2014/main" id="{84679B18-74E2-4D3A-BE59-4D74431E3B9D}"/>
              </a:ext>
            </a:extLst>
          </p:cNvPr>
          <p:cNvSpPr/>
          <p:nvPr/>
        </p:nvSpPr>
        <p:spPr>
          <a:xfrm>
            <a:off x="11303000" y="4987925"/>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2A9DEF55-5A7C-40E4-AAAC-D63E5D79D08B}"/>
              </a:ext>
            </a:extLst>
          </p:cNvPr>
          <p:cNvSpPr>
            <a:spLocks noGrp="1"/>
          </p:cNvSpPr>
          <p:nvPr>
            <p:ph type="dt" sz="half" idx="10"/>
          </p:nvPr>
        </p:nvSpPr>
        <p:spPr/>
        <p:txBody>
          <a:bodyPr/>
          <a:lstStyle>
            <a:lvl1pPr>
              <a:defRPr>
                <a:solidFill>
                  <a:schemeClr val="tx1"/>
                </a:solidFill>
              </a:defRPr>
            </a:lvl1pPr>
            <a:extLst/>
          </a:lstStyle>
          <a:p>
            <a:pPr>
              <a:defRPr/>
            </a:pPr>
            <a:fld id="{0C13339C-6089-4324-90F7-3DA7E127138E}" type="datetimeFigureOut">
              <a:rPr lang="en-US"/>
              <a:pPr>
                <a:defRPr/>
              </a:pPr>
              <a:t>9/25/2018</a:t>
            </a:fld>
            <a:endParaRPr lang="en-US"/>
          </a:p>
        </p:txBody>
      </p:sp>
      <p:sp>
        <p:nvSpPr>
          <p:cNvPr id="12" name="Footer Placeholder 5">
            <a:extLst>
              <a:ext uri="{FF2B5EF4-FFF2-40B4-BE49-F238E27FC236}">
                <a16:creationId xmlns:a16="http://schemas.microsoft.com/office/drawing/2014/main" id="{D03D1955-0069-4418-BE90-AFB5FFC0CAC2}"/>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F4AB330C-606D-4BBC-9911-F9EBC455F899}"/>
              </a:ext>
            </a:extLst>
          </p:cNvPr>
          <p:cNvSpPr>
            <a:spLocks noGrp="1"/>
          </p:cNvSpPr>
          <p:nvPr>
            <p:ph type="sldNum" sz="quarter" idx="12"/>
          </p:nvPr>
        </p:nvSpPr>
        <p:spPr/>
        <p:txBody>
          <a:bodyPr/>
          <a:lstStyle>
            <a:lvl1pPr>
              <a:defRPr>
                <a:solidFill>
                  <a:schemeClr val="tx1"/>
                </a:solidFill>
              </a:defRPr>
            </a:lvl1pPr>
            <a:extLst/>
          </a:lstStyle>
          <a:p>
            <a:pPr>
              <a:defRPr/>
            </a:pPr>
            <a:fld id="{F326FEC5-D725-40A3-A3CA-40DAC88DD998}" type="slidenum">
              <a:rPr lang="en-US"/>
              <a:pPr>
                <a:defRPr/>
              </a:pPr>
              <a:t>‹#›</a:t>
            </a:fld>
            <a:endParaRPr lang="en-US"/>
          </a:p>
        </p:txBody>
      </p:sp>
    </p:spTree>
    <p:extLst>
      <p:ext uri="{BB962C8B-B14F-4D97-AF65-F5344CB8AC3E}">
        <p14:creationId xmlns:p14="http://schemas.microsoft.com/office/powerpoint/2010/main" val="254951531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32627B2-048E-4CBC-B049-58D7726C19B5}"/>
              </a:ext>
            </a:extLst>
          </p:cNvPr>
          <p:cNvSpPr>
            <a:spLocks/>
          </p:cNvSpPr>
          <p:nvPr/>
        </p:nvSpPr>
        <p:spPr bwMode="auto">
          <a:xfrm>
            <a:off x="665163" y="5945188"/>
            <a:ext cx="6588125"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7" name="Freeform 11">
            <a:extLst>
              <a:ext uri="{FF2B5EF4-FFF2-40B4-BE49-F238E27FC236}">
                <a16:creationId xmlns:a16="http://schemas.microsoft.com/office/drawing/2014/main" id="{E06142F3-49F7-4277-97EB-3065F68A1710}"/>
              </a:ext>
            </a:extLst>
          </p:cNvPr>
          <p:cNvSpPr>
            <a:spLocks/>
          </p:cNvSpPr>
          <p:nvPr/>
        </p:nvSpPr>
        <p:spPr bwMode="auto">
          <a:xfrm>
            <a:off x="647700" y="5938838"/>
            <a:ext cx="4921250" cy="933450"/>
          </a:xfrm>
          <a:custGeom>
            <a:avLst/>
            <a:gdLst>
              <a:gd name="T0" fmla="*/ 0 w 5591"/>
              <a:gd name="T1" fmla="*/ 0 h 588"/>
              <a:gd name="T2" fmla="*/ 5070005 w 5591"/>
              <a:gd name="T3" fmla="*/ 0 h 588"/>
              <a:gd name="T4" fmla="*/ 5070005 w 5591"/>
              <a:gd name="T5" fmla="*/ 838200 h 588"/>
              <a:gd name="T6" fmla="*/ 42250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9D799671-FB85-4018-8FC9-5DC3CF7CB032}"/>
              </a:ext>
            </a:extLst>
          </p:cNvPr>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7039A90A-FEE2-4DC0-9D6B-24AC8151735F}"/>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87C500D1-6409-451D-A53B-BC7E4F93E440}"/>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624F196F-6E7E-496F-A952-EB8B66BC4900}"/>
              </a:ext>
            </a:extLst>
          </p:cNvPr>
          <p:cNvSpPr>
            <a:spLocks noGrp="1" noChangeArrowheads="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1DEB45C9-573F-4543-9831-6F5A768E31E4}"/>
              </a:ext>
            </a:extLst>
          </p:cNvPr>
          <p:cNvSpPr>
            <a:spLocks noGrp="1"/>
          </p:cNvSpPr>
          <p:nvPr>
            <p:ph type="dt" sz="half" idx="2"/>
          </p:nvPr>
        </p:nvSpPr>
        <p:spPr>
          <a:xfrm>
            <a:off x="8969375" y="6408738"/>
            <a:ext cx="256063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F8DAC6A4-06F7-43AA-A536-EBA97A0019FF}" type="datetimeFigureOut">
              <a:rPr lang="en-US"/>
              <a:pPr>
                <a:defRPr/>
              </a:pPr>
              <a:t>9/25/2018</a:t>
            </a:fld>
            <a:endParaRPr lang="en-US"/>
          </a:p>
        </p:txBody>
      </p:sp>
      <p:sp>
        <p:nvSpPr>
          <p:cNvPr id="22" name="Footer Placeholder 21">
            <a:extLst>
              <a:ext uri="{FF2B5EF4-FFF2-40B4-BE49-F238E27FC236}">
                <a16:creationId xmlns:a16="http://schemas.microsoft.com/office/drawing/2014/main" id="{6EF2A12F-3523-413D-B378-30E50E43B9B8}"/>
              </a:ext>
            </a:extLst>
          </p:cNvPr>
          <p:cNvSpPr>
            <a:spLocks noGrp="1"/>
          </p:cNvSpPr>
          <p:nvPr>
            <p:ph type="ftr" sz="quarter" idx="3"/>
          </p:nvPr>
        </p:nvSpPr>
        <p:spPr>
          <a:xfrm>
            <a:off x="5840413" y="6408738"/>
            <a:ext cx="3133725"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a:extLst>
              <a:ext uri="{FF2B5EF4-FFF2-40B4-BE49-F238E27FC236}">
                <a16:creationId xmlns:a16="http://schemas.microsoft.com/office/drawing/2014/main" id="{057CB7D7-141A-4343-9DC3-17E7D92D0ADC}"/>
              </a:ext>
            </a:extLst>
          </p:cNvPr>
          <p:cNvSpPr>
            <a:spLocks noGrp="1"/>
          </p:cNvSpPr>
          <p:nvPr>
            <p:ph type="sldNum" sz="quarter" idx="4"/>
          </p:nvPr>
        </p:nvSpPr>
        <p:spPr>
          <a:xfrm>
            <a:off x="11530013" y="6408738"/>
            <a:ext cx="48736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9D26FCE4-FD6A-448D-9810-717E1D9566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705" r:id="rId6"/>
    <p:sldLayoutId id="2147483698" r:id="rId7"/>
    <p:sldLayoutId id="2147483706" r:id="rId8"/>
    <p:sldLayoutId id="2147483707" r:id="rId9"/>
    <p:sldLayoutId id="2147483699" r:id="rId10"/>
    <p:sldLayoutId id="214748370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6.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34A8AB-5784-47A8-985C-07D7D4CCDA21}"/>
              </a:ext>
            </a:extLst>
          </p:cNvPr>
          <p:cNvPicPr>
            <a:picLocks noChangeAspect="1"/>
          </p:cNvPicPr>
          <p:nvPr/>
        </p:nvPicPr>
        <p:blipFill>
          <a:blip r:embed="rId3"/>
          <a:stretch>
            <a:fillRect/>
          </a:stretch>
        </p:blipFill>
        <p:spPr>
          <a:xfrm>
            <a:off x="0" y="0"/>
            <a:ext cx="12507327" cy="6798089"/>
          </a:xfrm>
          <a:prstGeom prst="rect">
            <a:avLst/>
          </a:prstGeom>
        </p:spPr>
      </p:pic>
      <p:pic>
        <p:nvPicPr>
          <p:cNvPr id="4" name="Picture 3">
            <a:extLst>
              <a:ext uri="{FF2B5EF4-FFF2-40B4-BE49-F238E27FC236}">
                <a16:creationId xmlns:a16="http://schemas.microsoft.com/office/drawing/2014/main" id="{A54FE97D-CA0D-42AA-864C-17B7216158E2}"/>
              </a:ext>
            </a:extLst>
          </p:cNvPr>
          <p:cNvPicPr>
            <a:picLocks noChangeAspect="1"/>
          </p:cNvPicPr>
          <p:nvPr/>
        </p:nvPicPr>
        <p:blipFill rotWithShape="1">
          <a:blip r:embed="rId4"/>
          <a:srcRect t="53797"/>
          <a:stretch/>
        </p:blipFill>
        <p:spPr>
          <a:xfrm>
            <a:off x="3914961" y="1048871"/>
            <a:ext cx="4124325" cy="849365"/>
          </a:xfrm>
          <a:prstGeom prst="rect">
            <a:avLst/>
          </a:prstGeom>
        </p:spPr>
      </p:pic>
      <p:sp>
        <p:nvSpPr>
          <p:cNvPr id="9" name="Text Box 2">
            <a:extLst>
              <a:ext uri="{FF2B5EF4-FFF2-40B4-BE49-F238E27FC236}">
                <a16:creationId xmlns:a16="http://schemas.microsoft.com/office/drawing/2014/main" id="{1B772487-9A18-44B4-A994-D117E0AD1B6D}"/>
              </a:ext>
            </a:extLst>
          </p:cNvPr>
          <p:cNvSpPr txBox="1">
            <a:spLocks noChangeArrowheads="1"/>
          </p:cNvSpPr>
          <p:nvPr/>
        </p:nvSpPr>
        <p:spPr bwMode="auto">
          <a:xfrm>
            <a:off x="3914961" y="6218209"/>
            <a:ext cx="4229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Georgia" panose="02040502050405020303" pitchFamily="18" charset="0"/>
              </a:rPr>
              <a:t>STRENGTH THROUGH PARTNERSHIP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9C014047-3590-4A22-8861-5C8DFC869891}"/>
              </a:ext>
            </a:extLst>
          </p:cNvPr>
          <p:cNvPicPr>
            <a:picLocks noChangeAspect="1"/>
          </p:cNvPicPr>
          <p:nvPr/>
        </p:nvPicPr>
        <p:blipFill rotWithShape="1">
          <a:blip r:embed="rId5"/>
          <a:srcRect t="23844" b="18631"/>
          <a:stretch/>
        </p:blipFill>
        <p:spPr>
          <a:xfrm>
            <a:off x="-1" y="2432649"/>
            <a:ext cx="12507327" cy="3502324"/>
          </a:xfrm>
          <a:prstGeom prst="rect">
            <a:avLst/>
          </a:prstGeom>
        </p:spPr>
      </p:pic>
      <p:pic>
        <p:nvPicPr>
          <p:cNvPr id="2" name="Picture 1">
            <a:extLst>
              <a:ext uri="{FF2B5EF4-FFF2-40B4-BE49-F238E27FC236}">
                <a16:creationId xmlns:a16="http://schemas.microsoft.com/office/drawing/2014/main" id="{ADAC0FE8-645C-4606-9DEF-00B994980122}"/>
              </a:ext>
            </a:extLst>
          </p:cNvPr>
          <p:cNvPicPr>
            <a:picLocks noChangeAspect="1"/>
          </p:cNvPicPr>
          <p:nvPr/>
        </p:nvPicPr>
        <p:blipFill>
          <a:blip r:embed="rId6"/>
          <a:stretch>
            <a:fillRect/>
          </a:stretch>
        </p:blipFill>
        <p:spPr>
          <a:xfrm>
            <a:off x="5589714" y="209485"/>
            <a:ext cx="695325" cy="895350"/>
          </a:xfrm>
          <a:prstGeom prst="rect">
            <a:avLst/>
          </a:prstGeom>
        </p:spPr>
      </p:pic>
    </p:spTree>
    <p:extLst>
      <p:ext uri="{BB962C8B-B14F-4D97-AF65-F5344CB8AC3E}">
        <p14:creationId xmlns:p14="http://schemas.microsoft.com/office/powerpoint/2010/main" val="305175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81328"/>
            <a:ext cx="4800600" cy="4690872"/>
          </a:xfrm>
        </p:spPr>
        <p:txBody>
          <a:bodyPr>
            <a:normAutofit/>
          </a:bodyPr>
          <a:lstStyle/>
          <a:p>
            <a:r>
              <a:rPr lang="en-US" sz="2800" dirty="0"/>
              <a:t>Clinical autonomy, job security, and prosperity.  </a:t>
            </a:r>
          </a:p>
          <a:p>
            <a:r>
              <a:rPr lang="en-US" sz="2800" dirty="0"/>
              <a:t>The ability to thrive competing with larger, well financed organizations.</a:t>
            </a:r>
          </a:p>
        </p:txBody>
      </p:sp>
      <p:sp>
        <p:nvSpPr>
          <p:cNvPr id="2" name="Title 1"/>
          <p:cNvSpPr>
            <a:spLocks noGrp="1"/>
          </p:cNvSpPr>
          <p:nvPr>
            <p:ph type="title"/>
          </p:nvPr>
        </p:nvSpPr>
        <p:spPr/>
        <p:txBody>
          <a:bodyPr>
            <a:normAutofit/>
          </a:bodyPr>
          <a:lstStyle/>
          <a:p>
            <a:r>
              <a:rPr lang="en-US" dirty="0"/>
              <a:t>THE ANSWER: A LIFE WORTH LIVING </a:t>
            </a:r>
          </a:p>
        </p:txBody>
      </p:sp>
      <p:pic>
        <p:nvPicPr>
          <p:cNvPr id="7170" name="Picture 2" descr="C:\Users\Owner.ValuedCustomer.000\AppData\Local\Microsoft\Windows\Temporary Internet Files\Content.IE5\A0KH2JHX\bullseye[1].gif"/>
          <p:cNvPicPr>
            <a:picLocks noChangeAspect="1" noChangeArrowheads="1"/>
          </p:cNvPicPr>
          <p:nvPr/>
        </p:nvPicPr>
        <p:blipFill>
          <a:blip r:embed="rId3" cstate="print"/>
          <a:srcRect/>
          <a:stretch>
            <a:fillRect/>
          </a:stretch>
        </p:blipFill>
        <p:spPr bwMode="auto">
          <a:xfrm>
            <a:off x="7239001" y="1981201"/>
            <a:ext cx="2640013" cy="2640013"/>
          </a:xfrm>
          <a:prstGeom prst="rect">
            <a:avLst/>
          </a:prstGeom>
          <a:noFill/>
        </p:spPr>
      </p:pic>
    </p:spTree>
    <p:extLst>
      <p:ext uri="{BB962C8B-B14F-4D97-AF65-F5344CB8AC3E}">
        <p14:creationId xmlns:p14="http://schemas.microsoft.com/office/powerpoint/2010/main" val="257390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81328"/>
            <a:ext cx="5105400" cy="4843272"/>
          </a:xfrm>
        </p:spPr>
        <p:txBody>
          <a:bodyPr>
            <a:normAutofit/>
          </a:bodyPr>
          <a:lstStyle/>
          <a:p>
            <a:r>
              <a:rPr lang="en-US" dirty="0"/>
              <a:t>The freedom to balance your work and personal life. </a:t>
            </a:r>
          </a:p>
          <a:p>
            <a:r>
              <a:rPr lang="en-US" dirty="0"/>
              <a:t>Supported by technology, training, and the ability to network with other dentists.</a:t>
            </a:r>
          </a:p>
        </p:txBody>
      </p:sp>
      <p:sp>
        <p:nvSpPr>
          <p:cNvPr id="2" name="Title 1"/>
          <p:cNvSpPr>
            <a:spLocks noGrp="1"/>
          </p:cNvSpPr>
          <p:nvPr>
            <p:ph type="title"/>
          </p:nvPr>
        </p:nvSpPr>
        <p:spPr/>
        <p:txBody>
          <a:bodyPr>
            <a:normAutofit/>
          </a:bodyPr>
          <a:lstStyle/>
          <a:p>
            <a:r>
              <a:rPr lang="en-US" dirty="0"/>
              <a:t>THE ANSWER: A LIFE WORTH LIVING </a:t>
            </a:r>
          </a:p>
        </p:txBody>
      </p:sp>
      <p:pic>
        <p:nvPicPr>
          <p:cNvPr id="7170" name="Picture 2" descr="C:\Users\Owner.ValuedCustomer.000\AppData\Local\Microsoft\Windows\Temporary Internet Files\Content.IE5\A0KH2JHX\bullseye[1].gif"/>
          <p:cNvPicPr>
            <a:picLocks noChangeAspect="1" noChangeArrowheads="1"/>
          </p:cNvPicPr>
          <p:nvPr/>
        </p:nvPicPr>
        <p:blipFill>
          <a:blip r:embed="rId3" cstate="print"/>
          <a:srcRect/>
          <a:stretch>
            <a:fillRect/>
          </a:stretch>
        </p:blipFill>
        <p:spPr bwMode="auto">
          <a:xfrm>
            <a:off x="7239001" y="1981201"/>
            <a:ext cx="2640013" cy="2640013"/>
          </a:xfrm>
          <a:prstGeom prst="rect">
            <a:avLst/>
          </a:prstGeom>
          <a:noFill/>
        </p:spPr>
      </p:pic>
    </p:spTree>
    <p:extLst>
      <p:ext uri="{BB962C8B-B14F-4D97-AF65-F5344CB8AC3E}">
        <p14:creationId xmlns:p14="http://schemas.microsoft.com/office/powerpoint/2010/main" val="246204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81329"/>
            <a:ext cx="4724400" cy="4525963"/>
          </a:xfrm>
        </p:spPr>
        <p:txBody>
          <a:bodyPr>
            <a:normAutofit/>
          </a:bodyPr>
          <a:lstStyle/>
          <a:p>
            <a:r>
              <a:rPr lang="en-US" sz="3200" dirty="0"/>
              <a:t>Interdisciplinary care under one roof.</a:t>
            </a:r>
          </a:p>
          <a:p>
            <a:r>
              <a:rPr lang="en-US" sz="3200" dirty="0"/>
              <a:t>Markedly improved Patient care.</a:t>
            </a:r>
          </a:p>
          <a:p>
            <a:r>
              <a:rPr lang="en-US" sz="3200" dirty="0"/>
              <a:t>Office becomes a “Dental Home”</a:t>
            </a:r>
          </a:p>
          <a:p>
            <a:pPr marL="109537" indent="0">
              <a:buNone/>
            </a:pPr>
            <a:endParaRPr lang="en-US" dirty="0"/>
          </a:p>
        </p:txBody>
      </p:sp>
      <p:sp>
        <p:nvSpPr>
          <p:cNvPr id="2" name="Title 1"/>
          <p:cNvSpPr>
            <a:spLocks noGrp="1"/>
          </p:cNvSpPr>
          <p:nvPr>
            <p:ph type="title"/>
          </p:nvPr>
        </p:nvSpPr>
        <p:spPr/>
        <p:txBody>
          <a:bodyPr>
            <a:normAutofit/>
          </a:bodyPr>
          <a:lstStyle/>
          <a:p>
            <a:r>
              <a:rPr lang="en-US" dirty="0"/>
              <a:t>THE ANSWER: PATIENT CENTERED</a:t>
            </a:r>
          </a:p>
        </p:txBody>
      </p:sp>
      <p:pic>
        <p:nvPicPr>
          <p:cNvPr id="7170" name="Picture 2" descr="C:\Users\Owner.ValuedCustomer.000\AppData\Local\Microsoft\Windows\Temporary Internet Files\Content.IE5\A0KH2JHX\bullseye[1].gif"/>
          <p:cNvPicPr>
            <a:picLocks noChangeAspect="1" noChangeArrowheads="1"/>
          </p:cNvPicPr>
          <p:nvPr/>
        </p:nvPicPr>
        <p:blipFill>
          <a:blip r:embed="rId3" cstate="print"/>
          <a:srcRect/>
          <a:stretch>
            <a:fillRect/>
          </a:stretch>
        </p:blipFill>
        <p:spPr bwMode="auto">
          <a:xfrm>
            <a:off x="7239001" y="1981201"/>
            <a:ext cx="2640013" cy="2640013"/>
          </a:xfrm>
          <a:prstGeom prst="rect">
            <a:avLst/>
          </a:prstGeom>
          <a:noFill/>
        </p:spPr>
      </p:pic>
    </p:spTree>
    <p:extLst>
      <p:ext uri="{BB962C8B-B14F-4D97-AF65-F5344CB8AC3E}">
        <p14:creationId xmlns:p14="http://schemas.microsoft.com/office/powerpoint/2010/main" val="123815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EE6B8C-D793-45B9-9A09-C42AFADC8A85}"/>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A29422FC-21B9-4311-86C5-9BAD4F86F9CD}"/>
              </a:ext>
            </a:extLst>
          </p:cNvPr>
          <p:cNvPicPr>
            <a:picLocks noGrp="1" noChangeAspect="1"/>
          </p:cNvPicPr>
          <p:nvPr>
            <p:ph idx="1"/>
          </p:nvPr>
        </p:nvPicPr>
        <p:blipFill>
          <a:blip r:embed="rId2"/>
          <a:stretch>
            <a:fillRect/>
          </a:stretch>
        </p:blipFill>
        <p:spPr>
          <a:xfrm>
            <a:off x="94592" y="113169"/>
            <a:ext cx="11920239" cy="6727210"/>
          </a:xfrm>
          <a:prstGeom prst="rect">
            <a:avLst/>
          </a:prstGeom>
        </p:spPr>
      </p:pic>
    </p:spTree>
    <p:extLst>
      <p:ext uri="{BB962C8B-B14F-4D97-AF65-F5344CB8AC3E}">
        <p14:creationId xmlns:p14="http://schemas.microsoft.com/office/powerpoint/2010/main" val="75262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81329"/>
            <a:ext cx="4648200" cy="4525963"/>
          </a:xfrm>
        </p:spPr>
        <p:txBody>
          <a:bodyPr>
            <a:normAutofit/>
          </a:bodyPr>
          <a:lstStyle/>
          <a:p>
            <a:r>
              <a:rPr lang="en-US" dirty="0"/>
              <a:t>Rotating Specialists Allows for Continuity of Care</a:t>
            </a:r>
          </a:p>
          <a:p>
            <a:r>
              <a:rPr lang="en-US" dirty="0"/>
              <a:t>Better Collaboration</a:t>
            </a:r>
          </a:p>
          <a:p>
            <a:r>
              <a:rPr lang="en-US" dirty="0"/>
              <a:t>Convenient for Patients</a:t>
            </a:r>
          </a:p>
          <a:p>
            <a:r>
              <a:rPr lang="en-US" dirty="0"/>
              <a:t>Increased Collections</a:t>
            </a:r>
          </a:p>
          <a:p>
            <a:r>
              <a:rPr lang="en-US" dirty="0"/>
              <a:t>Makes Practice a “Dental Home”</a:t>
            </a:r>
          </a:p>
          <a:p>
            <a:endParaRPr lang="en-US" dirty="0"/>
          </a:p>
          <a:p>
            <a:endParaRPr lang="en-US" dirty="0"/>
          </a:p>
        </p:txBody>
      </p:sp>
      <p:sp>
        <p:nvSpPr>
          <p:cNvPr id="2" name="Title 1"/>
          <p:cNvSpPr>
            <a:spLocks noGrp="1"/>
          </p:cNvSpPr>
          <p:nvPr>
            <p:ph type="title"/>
          </p:nvPr>
        </p:nvSpPr>
        <p:spPr/>
        <p:txBody>
          <a:bodyPr>
            <a:normAutofit/>
          </a:bodyPr>
          <a:lstStyle/>
          <a:p>
            <a:r>
              <a:rPr lang="en-US" dirty="0">
                <a:ea typeface="Calibri"/>
                <a:cs typeface="Arial"/>
              </a:rPr>
              <a:t>COMPETITIVE ADVANTAGES: SPECIALISTS</a:t>
            </a:r>
            <a:endParaRPr lang="en-US" dirty="0"/>
          </a:p>
        </p:txBody>
      </p:sp>
      <p:pic>
        <p:nvPicPr>
          <p:cNvPr id="5" name="Picture 4">
            <a:extLst>
              <a:ext uri="{FF2B5EF4-FFF2-40B4-BE49-F238E27FC236}">
                <a16:creationId xmlns:a16="http://schemas.microsoft.com/office/drawing/2014/main" id="{9B56A2CF-635C-4BEC-B5A0-9561CB1A7FB1}"/>
              </a:ext>
            </a:extLst>
          </p:cNvPr>
          <p:cNvPicPr>
            <a:picLocks noChangeAspect="1"/>
          </p:cNvPicPr>
          <p:nvPr/>
        </p:nvPicPr>
        <p:blipFill>
          <a:blip r:embed="rId3" cstate="print"/>
          <a:stretch>
            <a:fillRect/>
          </a:stretch>
        </p:blipFill>
        <p:spPr>
          <a:xfrm>
            <a:off x="6888402" y="1589649"/>
            <a:ext cx="4443806" cy="3363351"/>
          </a:xfrm>
          <a:prstGeom prst="rect">
            <a:avLst/>
          </a:prstGeom>
        </p:spPr>
      </p:pic>
    </p:spTree>
    <p:extLst>
      <p:ext uri="{BB962C8B-B14F-4D97-AF65-F5344CB8AC3E}">
        <p14:creationId xmlns:p14="http://schemas.microsoft.com/office/powerpoint/2010/main" val="417216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81329"/>
            <a:ext cx="4648200" cy="4525963"/>
          </a:xfrm>
        </p:spPr>
        <p:txBody>
          <a:bodyPr>
            <a:normAutofit fontScale="92500" lnSpcReduction="10000"/>
          </a:bodyPr>
          <a:lstStyle/>
          <a:p>
            <a:r>
              <a:rPr lang="en-US" dirty="0"/>
              <a:t>Core values include integrity, humility, passion, accountability, selflessness, and profitability. </a:t>
            </a:r>
          </a:p>
          <a:p>
            <a:r>
              <a:rPr lang="en-US" dirty="0"/>
              <a:t>Our organization adheres to its beliefs to guide all patient care and business decisions. </a:t>
            </a:r>
          </a:p>
          <a:p>
            <a:r>
              <a:rPr lang="en-US" dirty="0"/>
              <a:t>Hiring people that fit our culture makes for a happy work environment. </a:t>
            </a:r>
          </a:p>
          <a:p>
            <a:endParaRPr lang="en-US" dirty="0"/>
          </a:p>
          <a:p>
            <a:endParaRPr lang="en-US" dirty="0"/>
          </a:p>
        </p:txBody>
      </p:sp>
      <p:sp>
        <p:nvSpPr>
          <p:cNvPr id="2" name="Title 1"/>
          <p:cNvSpPr>
            <a:spLocks noGrp="1"/>
          </p:cNvSpPr>
          <p:nvPr>
            <p:ph type="title"/>
          </p:nvPr>
        </p:nvSpPr>
        <p:spPr/>
        <p:txBody>
          <a:bodyPr>
            <a:normAutofit/>
          </a:bodyPr>
          <a:lstStyle/>
          <a:p>
            <a:r>
              <a:rPr lang="en-US" dirty="0">
                <a:ea typeface="Calibri"/>
                <a:cs typeface="Arial"/>
              </a:rPr>
              <a:t>COMPETITIVE ADVANTAGES: </a:t>
            </a:r>
            <a:r>
              <a:rPr lang="en-US" dirty="0"/>
              <a:t>CULTURE</a:t>
            </a:r>
          </a:p>
        </p:txBody>
      </p:sp>
      <p:pic>
        <p:nvPicPr>
          <p:cNvPr id="4" name="Picture 3">
            <a:extLst>
              <a:ext uri="{FF2B5EF4-FFF2-40B4-BE49-F238E27FC236}">
                <a16:creationId xmlns:a16="http://schemas.microsoft.com/office/drawing/2014/main" id="{23D91773-B0C8-4691-91BF-62F6CEED0430}"/>
              </a:ext>
            </a:extLst>
          </p:cNvPr>
          <p:cNvPicPr>
            <a:picLocks noChangeAspect="1"/>
          </p:cNvPicPr>
          <p:nvPr/>
        </p:nvPicPr>
        <p:blipFill>
          <a:blip r:embed="rId3"/>
          <a:stretch>
            <a:fillRect/>
          </a:stretch>
        </p:blipFill>
        <p:spPr>
          <a:xfrm>
            <a:off x="7353935" y="1324304"/>
            <a:ext cx="4228465" cy="5259058"/>
          </a:xfrm>
          <a:prstGeom prst="rect">
            <a:avLst/>
          </a:prstGeom>
        </p:spPr>
      </p:pic>
    </p:spTree>
    <p:extLst>
      <p:ext uri="{BB962C8B-B14F-4D97-AF65-F5344CB8AC3E}">
        <p14:creationId xmlns:p14="http://schemas.microsoft.com/office/powerpoint/2010/main" val="3255832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81329"/>
            <a:ext cx="4876800" cy="4525963"/>
          </a:xfrm>
        </p:spPr>
        <p:txBody>
          <a:bodyPr>
            <a:normAutofit/>
          </a:bodyPr>
          <a:lstStyle/>
          <a:p>
            <a:r>
              <a:rPr lang="en-US" dirty="0"/>
              <a:t>An open book system of accounting.</a:t>
            </a:r>
          </a:p>
          <a:p>
            <a:r>
              <a:rPr lang="en-US" dirty="0"/>
              <a:t>Progressive bonus system based on financial outcomes, continuing education, and performance outcomes as set by our specialist led clinical staff.</a:t>
            </a:r>
          </a:p>
          <a:p>
            <a:endParaRPr lang="en-US" dirty="0"/>
          </a:p>
        </p:txBody>
      </p:sp>
      <p:sp>
        <p:nvSpPr>
          <p:cNvPr id="2" name="Title 1"/>
          <p:cNvSpPr>
            <a:spLocks noGrp="1"/>
          </p:cNvSpPr>
          <p:nvPr>
            <p:ph type="title"/>
          </p:nvPr>
        </p:nvSpPr>
        <p:spPr/>
        <p:txBody>
          <a:bodyPr>
            <a:normAutofit fontScale="90000"/>
          </a:bodyPr>
          <a:lstStyle/>
          <a:p>
            <a:r>
              <a:rPr lang="en-US" dirty="0">
                <a:ea typeface="Calibri"/>
                <a:cs typeface="Arial"/>
              </a:rPr>
              <a:t>COMPETITIVE ADVANTAGES: </a:t>
            </a:r>
            <a:r>
              <a:rPr lang="en-US" dirty="0"/>
              <a:t>TRANSPARENCY</a:t>
            </a:r>
          </a:p>
        </p:txBody>
      </p:sp>
      <p:pic>
        <p:nvPicPr>
          <p:cNvPr id="8194" name="Picture 2" descr="C:\Users\Owner.ValuedCustomer.000\AppData\Local\Microsoft\Windows\Temporary Internet Files\Content.IE5\TKAT1B3L\large_open_book[1].png"/>
          <p:cNvPicPr>
            <a:picLocks noChangeAspect="1" noChangeArrowheads="1"/>
          </p:cNvPicPr>
          <p:nvPr/>
        </p:nvPicPr>
        <p:blipFill>
          <a:blip r:embed="rId3" cstate="print"/>
          <a:srcRect/>
          <a:stretch>
            <a:fillRect/>
          </a:stretch>
        </p:blipFill>
        <p:spPr bwMode="auto">
          <a:xfrm>
            <a:off x="6755580" y="1828801"/>
            <a:ext cx="3912420" cy="2700337"/>
          </a:xfrm>
          <a:prstGeom prst="rect">
            <a:avLst/>
          </a:prstGeom>
          <a:noFill/>
        </p:spPr>
      </p:pic>
    </p:spTree>
    <p:extLst>
      <p:ext uri="{BB962C8B-B14F-4D97-AF65-F5344CB8AC3E}">
        <p14:creationId xmlns:p14="http://schemas.microsoft.com/office/powerpoint/2010/main" val="70641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5486400" cy="4525963"/>
          </a:xfrm>
        </p:spPr>
        <p:txBody>
          <a:bodyPr>
            <a:normAutofit/>
          </a:bodyPr>
          <a:lstStyle/>
          <a:p>
            <a:r>
              <a:rPr lang="en-US" sz="3000" dirty="0"/>
              <a:t>Dentist controlled and led. </a:t>
            </a:r>
          </a:p>
          <a:p>
            <a:r>
              <a:rPr lang="en-US" sz="3000" dirty="0"/>
              <a:t>Non-clinical professionals mission is to support the clinical staff. </a:t>
            </a:r>
          </a:p>
          <a:p>
            <a:r>
              <a:rPr lang="en-US" sz="3000" dirty="0"/>
              <a:t>Focused on patient care.</a:t>
            </a:r>
          </a:p>
        </p:txBody>
      </p:sp>
      <p:sp>
        <p:nvSpPr>
          <p:cNvPr id="3" name="Title 2"/>
          <p:cNvSpPr>
            <a:spLocks noGrp="1"/>
          </p:cNvSpPr>
          <p:nvPr>
            <p:ph type="title"/>
          </p:nvPr>
        </p:nvSpPr>
        <p:spPr/>
        <p:txBody>
          <a:bodyPr>
            <a:normAutofit/>
          </a:bodyPr>
          <a:lstStyle/>
          <a:p>
            <a:r>
              <a:rPr lang="en-US" dirty="0"/>
              <a:t>COMPETITIVE ADVANTAGES: LEADERSHIP</a:t>
            </a:r>
          </a:p>
        </p:txBody>
      </p:sp>
      <p:pic>
        <p:nvPicPr>
          <p:cNvPr id="9221" name="Picture 5" descr="C:\Users\Owner.ValuedCustomer.000\AppData\Local\Microsoft\Windows\Temporary Internet Files\Content.IE5\WZ23IJFJ\followtheleader-615x313[1].jpg"/>
          <p:cNvPicPr>
            <a:picLocks noChangeAspect="1" noChangeArrowheads="1"/>
          </p:cNvPicPr>
          <p:nvPr/>
        </p:nvPicPr>
        <p:blipFill>
          <a:blip r:embed="rId3" cstate="print"/>
          <a:srcRect/>
          <a:stretch>
            <a:fillRect/>
          </a:stretch>
        </p:blipFill>
        <p:spPr bwMode="auto">
          <a:xfrm rot="16200000">
            <a:off x="6764533" y="2227069"/>
            <a:ext cx="4725601" cy="2405062"/>
          </a:xfrm>
          <a:prstGeom prst="rect">
            <a:avLst/>
          </a:prstGeom>
          <a:noFill/>
        </p:spPr>
      </p:pic>
    </p:spTree>
    <p:extLst>
      <p:ext uri="{BB962C8B-B14F-4D97-AF65-F5344CB8AC3E}">
        <p14:creationId xmlns:p14="http://schemas.microsoft.com/office/powerpoint/2010/main" val="99869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4572000" cy="4525963"/>
          </a:xfrm>
        </p:spPr>
        <p:txBody>
          <a:bodyPr>
            <a:normAutofit/>
          </a:bodyPr>
          <a:lstStyle/>
          <a:p>
            <a:r>
              <a:rPr lang="en-US" dirty="0"/>
              <a:t>Direct Marketing</a:t>
            </a:r>
          </a:p>
          <a:p>
            <a:r>
              <a:rPr lang="en-US" dirty="0"/>
              <a:t>Patient Oriented Practice Philosophy</a:t>
            </a:r>
          </a:p>
          <a:p>
            <a:r>
              <a:rPr lang="en-US" dirty="0"/>
              <a:t>Speed of Patient Appointments</a:t>
            </a:r>
          </a:p>
          <a:p>
            <a:r>
              <a:rPr lang="en-US" dirty="0"/>
              <a:t>Financing</a:t>
            </a:r>
          </a:p>
          <a:p>
            <a:r>
              <a:rPr lang="en-US" dirty="0"/>
              <a:t>Convenience</a:t>
            </a:r>
          </a:p>
          <a:p>
            <a:endParaRPr lang="en-US" dirty="0"/>
          </a:p>
        </p:txBody>
      </p:sp>
      <p:sp>
        <p:nvSpPr>
          <p:cNvPr id="3" name="Title 2"/>
          <p:cNvSpPr>
            <a:spLocks noGrp="1"/>
          </p:cNvSpPr>
          <p:nvPr>
            <p:ph type="title"/>
          </p:nvPr>
        </p:nvSpPr>
        <p:spPr>
          <a:xfrm>
            <a:off x="609599" y="274638"/>
            <a:ext cx="11235397" cy="1143000"/>
          </a:xfrm>
        </p:spPr>
        <p:txBody>
          <a:bodyPr>
            <a:normAutofit fontScale="90000"/>
          </a:bodyPr>
          <a:lstStyle/>
          <a:p>
            <a:r>
              <a:rPr lang="en-US" dirty="0"/>
              <a:t>COMPETITIVE ADVANTAGES: PATIENT FOCUSED</a:t>
            </a:r>
          </a:p>
        </p:txBody>
      </p:sp>
      <p:pic>
        <p:nvPicPr>
          <p:cNvPr id="4" name="Picture 3" descr="Image result for NOrman Rockwell Dentist"/>
          <p:cNvPicPr/>
          <p:nvPr/>
        </p:nvPicPr>
        <p:blipFill>
          <a:blip r:embed="rId3" cstate="print"/>
          <a:srcRect/>
          <a:stretch>
            <a:fillRect/>
          </a:stretch>
        </p:blipFill>
        <p:spPr bwMode="auto">
          <a:xfrm>
            <a:off x="7010400" y="1905000"/>
            <a:ext cx="2971800" cy="2667000"/>
          </a:xfrm>
          <a:prstGeom prst="rect">
            <a:avLst/>
          </a:prstGeom>
          <a:noFill/>
          <a:ln w="9525">
            <a:noFill/>
            <a:miter lim="800000"/>
            <a:headEnd/>
            <a:tailEnd/>
          </a:ln>
        </p:spPr>
      </p:pic>
    </p:spTree>
    <p:extLst>
      <p:ext uri="{BB962C8B-B14F-4D97-AF65-F5344CB8AC3E}">
        <p14:creationId xmlns:p14="http://schemas.microsoft.com/office/powerpoint/2010/main" val="51862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Operations</a:t>
            </a:r>
          </a:p>
          <a:p>
            <a:pPr lvl="1"/>
            <a:r>
              <a:rPr lang="en-US" b="1" i="1" dirty="0"/>
              <a:t>Systems Based Practice</a:t>
            </a:r>
            <a:r>
              <a:rPr lang="en-US" dirty="0"/>
              <a:t> –Through standardization Fusion Dental will increase efficiency, decrease training times, and drive down costs.</a:t>
            </a:r>
          </a:p>
          <a:p>
            <a:pPr lvl="1"/>
            <a:r>
              <a:rPr lang="en-US" b="1" i="1" dirty="0"/>
              <a:t>Technology</a:t>
            </a:r>
            <a:r>
              <a:rPr lang="en-US" dirty="0"/>
              <a:t> – The Multi-Specialty Center believes firmly in investing in technologies that improve outcomes, shortens treatment time, and provides a return on investment.</a:t>
            </a:r>
          </a:p>
          <a:p>
            <a:pPr lvl="1"/>
            <a:r>
              <a:rPr lang="en-US" b="1" i="1" dirty="0"/>
              <a:t>Transparency</a:t>
            </a:r>
            <a:r>
              <a:rPr lang="en-US" dirty="0"/>
              <a:t> - The Multi-Specialty Center has transparency in all financial dealings with investors and staff.</a:t>
            </a:r>
          </a:p>
          <a:p>
            <a:pPr lvl="1"/>
            <a:r>
              <a:rPr lang="en-US" b="1" i="1" dirty="0"/>
              <a:t>Culture</a:t>
            </a:r>
            <a:r>
              <a:rPr lang="en-US" dirty="0"/>
              <a:t> – The Multi-Specialty Center has a unique culture based on integrity, humility, kindness, passion, accountability, selflessness, and profitability. </a:t>
            </a:r>
          </a:p>
          <a:p>
            <a:pPr lvl="1"/>
            <a:endParaRPr lang="en-US" dirty="0"/>
          </a:p>
          <a:p>
            <a:endParaRPr lang="en-US" dirty="0"/>
          </a:p>
          <a:p>
            <a:pPr>
              <a:buNone/>
            </a:pPr>
            <a:endParaRPr lang="en-US" dirty="0"/>
          </a:p>
        </p:txBody>
      </p:sp>
      <p:sp>
        <p:nvSpPr>
          <p:cNvPr id="3" name="Title 2"/>
          <p:cNvSpPr>
            <a:spLocks noGrp="1"/>
          </p:cNvSpPr>
          <p:nvPr>
            <p:ph type="title"/>
          </p:nvPr>
        </p:nvSpPr>
        <p:spPr/>
        <p:txBody>
          <a:bodyPr>
            <a:normAutofit/>
          </a:bodyPr>
          <a:lstStyle/>
          <a:p>
            <a:r>
              <a:rPr lang="en-US" dirty="0"/>
              <a:t>COMPETITIVE ADVANTAGES: OPERATIONS</a:t>
            </a:r>
          </a:p>
        </p:txBody>
      </p:sp>
    </p:spTree>
    <p:extLst>
      <p:ext uri="{BB962C8B-B14F-4D97-AF65-F5344CB8AC3E}">
        <p14:creationId xmlns:p14="http://schemas.microsoft.com/office/powerpoint/2010/main" val="280646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6019800" cy="4525963"/>
          </a:xfrm>
        </p:spPr>
        <p:txBody>
          <a:bodyPr>
            <a:normAutofit/>
          </a:bodyPr>
          <a:lstStyle/>
          <a:p>
            <a:r>
              <a:rPr lang="en-US" dirty="0"/>
              <a:t>The Landscape has Changed</a:t>
            </a:r>
          </a:p>
          <a:p>
            <a:pPr lvl="1"/>
            <a:r>
              <a:rPr lang="en-US" dirty="0"/>
              <a:t>Industry increasingly focused on profit</a:t>
            </a:r>
          </a:p>
          <a:p>
            <a:pPr lvl="1"/>
            <a:r>
              <a:rPr lang="en-US" dirty="0"/>
              <a:t>General Dentists being squeezed by “Corporate Offices”</a:t>
            </a:r>
          </a:p>
          <a:p>
            <a:pPr lvl="2"/>
            <a:r>
              <a:rPr lang="en-US" dirty="0"/>
              <a:t>More resources</a:t>
            </a:r>
          </a:p>
          <a:p>
            <a:pPr lvl="2"/>
            <a:r>
              <a:rPr lang="en-US" dirty="0"/>
              <a:t>Able to negotiate </a:t>
            </a:r>
          </a:p>
          <a:p>
            <a:pPr lvl="3"/>
            <a:r>
              <a:rPr lang="en-US" dirty="0"/>
              <a:t>better insurance rates</a:t>
            </a:r>
          </a:p>
          <a:p>
            <a:pPr lvl="3"/>
            <a:r>
              <a:rPr lang="en-US" dirty="0"/>
              <a:t>Lower supply costs</a:t>
            </a:r>
          </a:p>
          <a:p>
            <a:pPr lvl="1"/>
            <a:r>
              <a:rPr lang="en-US" dirty="0"/>
              <a:t>FUTURE - BLEAK</a:t>
            </a:r>
          </a:p>
          <a:p>
            <a:pPr lvl="1"/>
            <a:endParaRPr lang="en-US" dirty="0"/>
          </a:p>
        </p:txBody>
      </p:sp>
      <p:sp>
        <p:nvSpPr>
          <p:cNvPr id="3" name="Title 2"/>
          <p:cNvSpPr>
            <a:spLocks noGrp="1"/>
          </p:cNvSpPr>
          <p:nvPr>
            <p:ph type="title"/>
          </p:nvPr>
        </p:nvSpPr>
        <p:spPr/>
        <p:txBody>
          <a:bodyPr/>
          <a:lstStyle/>
          <a:p>
            <a:r>
              <a:rPr lang="en-US" dirty="0"/>
              <a:t>A Degrading Situation</a:t>
            </a:r>
          </a:p>
        </p:txBody>
      </p:sp>
      <p:pic>
        <p:nvPicPr>
          <p:cNvPr id="1026" name="Picture 2" descr="C:\Users\Owner.ValuedCustomer.000\AppData\Local\Microsoft\Windows\Temporary Internet Files\Content.IE5\09SNOP9M\thundercloud-47584_960_720[1].png"/>
          <p:cNvPicPr>
            <a:picLocks noChangeAspect="1" noChangeArrowheads="1"/>
          </p:cNvPicPr>
          <p:nvPr/>
        </p:nvPicPr>
        <p:blipFill>
          <a:blip r:embed="rId3" cstate="print"/>
          <a:srcRect/>
          <a:stretch>
            <a:fillRect/>
          </a:stretch>
        </p:blipFill>
        <p:spPr bwMode="auto">
          <a:xfrm>
            <a:off x="7467600" y="1905000"/>
            <a:ext cx="2768494" cy="2819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COMPETITIVE ADVANTAGES</a:t>
            </a:r>
            <a:br>
              <a:rPr lang="en-US" dirty="0"/>
            </a:br>
            <a:r>
              <a:rPr lang="en-US" dirty="0"/>
              <a:t>RECRUITING</a:t>
            </a:r>
          </a:p>
        </p:txBody>
      </p:sp>
      <p:pic>
        <p:nvPicPr>
          <p:cNvPr id="9" name="Content Placeholder 8">
            <a:extLst>
              <a:ext uri="{FF2B5EF4-FFF2-40B4-BE49-F238E27FC236}">
                <a16:creationId xmlns:a16="http://schemas.microsoft.com/office/drawing/2014/main" id="{13DB8284-0798-4F33-A1F7-F9D90FEE1EE0}"/>
              </a:ext>
            </a:extLst>
          </p:cNvPr>
          <p:cNvPicPr>
            <a:picLocks noGrp="1" noChangeAspect="1"/>
          </p:cNvPicPr>
          <p:nvPr>
            <p:ph idx="1"/>
          </p:nvPr>
        </p:nvPicPr>
        <p:blipFill>
          <a:blip r:embed="rId2"/>
          <a:stretch>
            <a:fillRect/>
          </a:stretch>
        </p:blipFill>
        <p:spPr>
          <a:xfrm>
            <a:off x="7178717" y="0"/>
            <a:ext cx="5013284" cy="6858000"/>
          </a:xfrm>
          <a:prstGeom prst="rect">
            <a:avLst/>
          </a:prstGeom>
        </p:spPr>
      </p:pic>
    </p:spTree>
    <p:extLst>
      <p:ext uri="{BB962C8B-B14F-4D97-AF65-F5344CB8AC3E}">
        <p14:creationId xmlns:p14="http://schemas.microsoft.com/office/powerpoint/2010/main" val="3883088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5191A-C4FB-426A-8458-744FA224B104}"/>
              </a:ext>
            </a:extLst>
          </p:cNvPr>
          <p:cNvSpPr>
            <a:spLocks noGrp="1"/>
          </p:cNvSpPr>
          <p:nvPr>
            <p:ph type="title"/>
          </p:nvPr>
        </p:nvSpPr>
        <p:spPr/>
        <p:txBody>
          <a:bodyPr>
            <a:normAutofit/>
          </a:bodyPr>
          <a:lstStyle/>
          <a:p>
            <a:r>
              <a:rPr lang="en-US" dirty="0"/>
              <a:t>The Math Behind DSO Value Creation                                   </a:t>
            </a:r>
          </a:p>
        </p:txBody>
      </p:sp>
      <p:sp>
        <p:nvSpPr>
          <p:cNvPr id="4" name="TextBox 3">
            <a:extLst>
              <a:ext uri="{FF2B5EF4-FFF2-40B4-BE49-F238E27FC236}">
                <a16:creationId xmlns:a16="http://schemas.microsoft.com/office/drawing/2014/main" id="{6952A7FD-7286-4D10-B386-DA3FF40A2EB4}"/>
              </a:ext>
            </a:extLst>
          </p:cNvPr>
          <p:cNvSpPr txBox="1"/>
          <p:nvPr/>
        </p:nvSpPr>
        <p:spPr>
          <a:xfrm>
            <a:off x="2433710" y="1156028"/>
            <a:ext cx="6654019" cy="261610"/>
          </a:xfrm>
          <a:prstGeom prst="rect">
            <a:avLst/>
          </a:prstGeom>
          <a:noFill/>
        </p:spPr>
        <p:txBody>
          <a:bodyPr wrap="square" rtlCol="0">
            <a:spAutoFit/>
          </a:bodyPr>
          <a:lstStyle/>
          <a:p>
            <a:r>
              <a:rPr lang="en-US" sz="1100" dirty="0"/>
              <a:t>Adapted from TUSK, DENTICON PRESENTATION – FUNDAMENTALS OF DSO VALUE CREATION</a:t>
            </a:r>
          </a:p>
        </p:txBody>
      </p:sp>
      <p:pic>
        <p:nvPicPr>
          <p:cNvPr id="7" name="Content Placeholder 6">
            <a:extLst>
              <a:ext uri="{FF2B5EF4-FFF2-40B4-BE49-F238E27FC236}">
                <a16:creationId xmlns:a16="http://schemas.microsoft.com/office/drawing/2014/main" id="{E60EAE2F-413B-4DBE-9F9C-944A2ABABE79}"/>
              </a:ext>
            </a:extLst>
          </p:cNvPr>
          <p:cNvPicPr>
            <a:picLocks noGrp="1" noChangeAspect="1"/>
          </p:cNvPicPr>
          <p:nvPr>
            <p:ph idx="1"/>
          </p:nvPr>
        </p:nvPicPr>
        <p:blipFill>
          <a:blip r:embed="rId3"/>
          <a:stretch>
            <a:fillRect/>
          </a:stretch>
        </p:blipFill>
        <p:spPr>
          <a:xfrm>
            <a:off x="568994" y="1417638"/>
            <a:ext cx="10813778" cy="4551841"/>
          </a:xfrm>
          <a:prstGeom prst="rect">
            <a:avLst/>
          </a:prstGeom>
        </p:spPr>
      </p:pic>
    </p:spTree>
    <p:extLst>
      <p:ext uri="{BB962C8B-B14F-4D97-AF65-F5344CB8AC3E}">
        <p14:creationId xmlns:p14="http://schemas.microsoft.com/office/powerpoint/2010/main" val="4180693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5191A-C4FB-426A-8458-744FA224B104}"/>
              </a:ext>
            </a:extLst>
          </p:cNvPr>
          <p:cNvSpPr>
            <a:spLocks noGrp="1"/>
          </p:cNvSpPr>
          <p:nvPr>
            <p:ph type="title"/>
          </p:nvPr>
        </p:nvSpPr>
        <p:spPr/>
        <p:txBody>
          <a:bodyPr>
            <a:normAutofit/>
          </a:bodyPr>
          <a:lstStyle/>
          <a:p>
            <a:r>
              <a:rPr lang="en-US" dirty="0"/>
              <a:t>The Math Behind DSO Value Creation                                   </a:t>
            </a:r>
          </a:p>
        </p:txBody>
      </p:sp>
      <p:sp>
        <p:nvSpPr>
          <p:cNvPr id="4" name="TextBox 3">
            <a:extLst>
              <a:ext uri="{FF2B5EF4-FFF2-40B4-BE49-F238E27FC236}">
                <a16:creationId xmlns:a16="http://schemas.microsoft.com/office/drawing/2014/main" id="{6952A7FD-7286-4D10-B386-DA3FF40A2EB4}"/>
              </a:ext>
            </a:extLst>
          </p:cNvPr>
          <p:cNvSpPr txBox="1"/>
          <p:nvPr/>
        </p:nvSpPr>
        <p:spPr>
          <a:xfrm>
            <a:off x="2433710" y="1156028"/>
            <a:ext cx="6654019" cy="261610"/>
          </a:xfrm>
          <a:prstGeom prst="rect">
            <a:avLst/>
          </a:prstGeom>
          <a:noFill/>
        </p:spPr>
        <p:txBody>
          <a:bodyPr wrap="square" rtlCol="0">
            <a:spAutoFit/>
          </a:bodyPr>
          <a:lstStyle/>
          <a:p>
            <a:r>
              <a:rPr lang="en-US" sz="1100" dirty="0"/>
              <a:t>Adapted from TUSK, DENTICON PRESENTATION – FUNDAMENTALS OF DSO VALUE CREATION</a:t>
            </a:r>
          </a:p>
        </p:txBody>
      </p:sp>
      <p:sp>
        <p:nvSpPr>
          <p:cNvPr id="5" name="Content Placeholder 4">
            <a:extLst>
              <a:ext uri="{FF2B5EF4-FFF2-40B4-BE49-F238E27FC236}">
                <a16:creationId xmlns:a16="http://schemas.microsoft.com/office/drawing/2014/main" id="{1CDDF467-4166-44C2-9C4C-AAEAA208BD6C}"/>
              </a:ext>
            </a:extLst>
          </p:cNvPr>
          <p:cNvSpPr>
            <a:spLocks noGrp="1"/>
          </p:cNvSpPr>
          <p:nvPr>
            <p:ph idx="1"/>
          </p:nvPr>
        </p:nvSpPr>
        <p:spPr/>
        <p:txBody>
          <a:bodyPr/>
          <a:lstStyle/>
          <a:p>
            <a:r>
              <a:rPr lang="en-US" sz="4000" dirty="0">
                <a:solidFill>
                  <a:srgbClr val="000000"/>
                </a:solidFill>
                <a:latin typeface="Exo 2"/>
              </a:rPr>
              <a:t>Owners develop a Platform</a:t>
            </a:r>
          </a:p>
          <a:p>
            <a:pPr lvl="1"/>
            <a:r>
              <a:rPr lang="en-US" sz="3600" dirty="0">
                <a:solidFill>
                  <a:srgbClr val="000000"/>
                </a:solidFill>
                <a:latin typeface="Exo 2"/>
              </a:rPr>
              <a:t>An infrastructure that can accommodate growth with relative ease.</a:t>
            </a:r>
          </a:p>
          <a:p>
            <a:pPr lvl="1"/>
            <a:r>
              <a:rPr lang="en-US" sz="3600" dirty="0">
                <a:solidFill>
                  <a:srgbClr val="000000"/>
                </a:solidFill>
                <a:latin typeface="Exo 2"/>
              </a:rPr>
              <a:t>Centralized Services such as a</a:t>
            </a:r>
            <a:r>
              <a:rPr lang="en-US" sz="2800" dirty="0">
                <a:solidFill>
                  <a:srgbClr val="000000"/>
                </a:solidFill>
                <a:latin typeface="Exo 2"/>
              </a:rPr>
              <a:t> </a:t>
            </a:r>
            <a:r>
              <a:rPr lang="en-US" sz="3600" dirty="0">
                <a:solidFill>
                  <a:srgbClr val="000000"/>
                </a:solidFill>
                <a:latin typeface="Exo 2"/>
              </a:rPr>
              <a:t>Call Center, Accounting, Payroll, AR, AP, Insurance Services, Etc.</a:t>
            </a:r>
          </a:p>
          <a:p>
            <a:pPr lvl="1"/>
            <a:r>
              <a:rPr lang="en-US" sz="3600" dirty="0">
                <a:solidFill>
                  <a:srgbClr val="000000"/>
                </a:solidFill>
                <a:latin typeface="Exo 2"/>
              </a:rPr>
              <a:t>A strong management team.</a:t>
            </a:r>
          </a:p>
          <a:p>
            <a:endParaRPr lang="en-US" dirty="0"/>
          </a:p>
        </p:txBody>
      </p:sp>
    </p:spTree>
    <p:extLst>
      <p:ext uri="{BB962C8B-B14F-4D97-AF65-F5344CB8AC3E}">
        <p14:creationId xmlns:p14="http://schemas.microsoft.com/office/powerpoint/2010/main" val="2925442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5191A-C4FB-426A-8458-744FA224B104}"/>
              </a:ext>
            </a:extLst>
          </p:cNvPr>
          <p:cNvSpPr>
            <a:spLocks noGrp="1"/>
          </p:cNvSpPr>
          <p:nvPr>
            <p:ph type="title"/>
          </p:nvPr>
        </p:nvSpPr>
        <p:spPr/>
        <p:txBody>
          <a:bodyPr>
            <a:normAutofit/>
          </a:bodyPr>
          <a:lstStyle/>
          <a:p>
            <a:r>
              <a:rPr lang="en-US" dirty="0"/>
              <a:t>The Math Behind DSO Value Creation                                   </a:t>
            </a:r>
          </a:p>
        </p:txBody>
      </p:sp>
      <p:sp>
        <p:nvSpPr>
          <p:cNvPr id="4" name="TextBox 3">
            <a:extLst>
              <a:ext uri="{FF2B5EF4-FFF2-40B4-BE49-F238E27FC236}">
                <a16:creationId xmlns:a16="http://schemas.microsoft.com/office/drawing/2014/main" id="{6952A7FD-7286-4D10-B386-DA3FF40A2EB4}"/>
              </a:ext>
            </a:extLst>
          </p:cNvPr>
          <p:cNvSpPr txBox="1"/>
          <p:nvPr/>
        </p:nvSpPr>
        <p:spPr>
          <a:xfrm>
            <a:off x="2433710" y="1156028"/>
            <a:ext cx="6654019" cy="261610"/>
          </a:xfrm>
          <a:prstGeom prst="rect">
            <a:avLst/>
          </a:prstGeom>
          <a:noFill/>
        </p:spPr>
        <p:txBody>
          <a:bodyPr wrap="square" rtlCol="0">
            <a:spAutoFit/>
          </a:bodyPr>
          <a:lstStyle/>
          <a:p>
            <a:r>
              <a:rPr lang="en-US" sz="1100" dirty="0"/>
              <a:t>Adapted from TUSK, DENTICON PRESENTATION – FUNDAMENTALS OF DSO VALUE CREATION</a:t>
            </a:r>
          </a:p>
        </p:txBody>
      </p:sp>
      <p:pic>
        <p:nvPicPr>
          <p:cNvPr id="13" name="Content Placeholder 12">
            <a:extLst>
              <a:ext uri="{FF2B5EF4-FFF2-40B4-BE49-F238E27FC236}">
                <a16:creationId xmlns:a16="http://schemas.microsoft.com/office/drawing/2014/main" id="{D12791EC-B2FA-4479-BC85-C10A9B9629B9}"/>
              </a:ext>
            </a:extLst>
          </p:cNvPr>
          <p:cNvPicPr>
            <a:picLocks noGrp="1" noChangeAspect="1"/>
          </p:cNvPicPr>
          <p:nvPr>
            <p:ph idx="1"/>
          </p:nvPr>
        </p:nvPicPr>
        <p:blipFill>
          <a:blip r:embed="rId3"/>
          <a:stretch>
            <a:fillRect/>
          </a:stretch>
        </p:blipFill>
        <p:spPr>
          <a:xfrm>
            <a:off x="2156811" y="1455218"/>
            <a:ext cx="7077765" cy="5012817"/>
          </a:xfrm>
          <a:prstGeom prst="rect">
            <a:avLst/>
          </a:prstGeom>
        </p:spPr>
      </p:pic>
    </p:spTree>
    <p:extLst>
      <p:ext uri="{BB962C8B-B14F-4D97-AF65-F5344CB8AC3E}">
        <p14:creationId xmlns:p14="http://schemas.microsoft.com/office/powerpoint/2010/main" val="19565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5191A-C4FB-426A-8458-744FA224B104}"/>
              </a:ext>
            </a:extLst>
          </p:cNvPr>
          <p:cNvSpPr>
            <a:spLocks noGrp="1"/>
          </p:cNvSpPr>
          <p:nvPr>
            <p:ph type="title"/>
          </p:nvPr>
        </p:nvSpPr>
        <p:spPr/>
        <p:txBody>
          <a:bodyPr>
            <a:normAutofit/>
          </a:bodyPr>
          <a:lstStyle/>
          <a:p>
            <a:r>
              <a:rPr lang="en-US" dirty="0"/>
              <a:t>The Math Behind DSO Value Creation                                   </a:t>
            </a:r>
          </a:p>
        </p:txBody>
      </p:sp>
      <p:sp>
        <p:nvSpPr>
          <p:cNvPr id="4" name="TextBox 3">
            <a:extLst>
              <a:ext uri="{FF2B5EF4-FFF2-40B4-BE49-F238E27FC236}">
                <a16:creationId xmlns:a16="http://schemas.microsoft.com/office/drawing/2014/main" id="{6952A7FD-7286-4D10-B386-DA3FF40A2EB4}"/>
              </a:ext>
            </a:extLst>
          </p:cNvPr>
          <p:cNvSpPr txBox="1"/>
          <p:nvPr/>
        </p:nvSpPr>
        <p:spPr>
          <a:xfrm>
            <a:off x="2433710" y="1156028"/>
            <a:ext cx="6654019" cy="261610"/>
          </a:xfrm>
          <a:prstGeom prst="rect">
            <a:avLst/>
          </a:prstGeom>
          <a:noFill/>
        </p:spPr>
        <p:txBody>
          <a:bodyPr wrap="square" rtlCol="0">
            <a:spAutoFit/>
          </a:bodyPr>
          <a:lstStyle/>
          <a:p>
            <a:r>
              <a:rPr lang="en-US" sz="1100" dirty="0"/>
              <a:t>Adapted from TUSK, DENTICON PRESENTATION – FUNDAMENTALS OF DSO VALUE CREATION</a:t>
            </a:r>
          </a:p>
        </p:txBody>
      </p:sp>
      <p:pic>
        <p:nvPicPr>
          <p:cNvPr id="6" name="Content Placeholder 5">
            <a:extLst>
              <a:ext uri="{FF2B5EF4-FFF2-40B4-BE49-F238E27FC236}">
                <a16:creationId xmlns:a16="http://schemas.microsoft.com/office/drawing/2014/main" id="{46F9BDDA-C3C6-4783-8105-BE4ABDD810B1}"/>
              </a:ext>
            </a:extLst>
          </p:cNvPr>
          <p:cNvPicPr>
            <a:picLocks noGrp="1" noChangeAspect="1"/>
          </p:cNvPicPr>
          <p:nvPr>
            <p:ph idx="1"/>
          </p:nvPr>
        </p:nvPicPr>
        <p:blipFill>
          <a:blip r:embed="rId3"/>
          <a:stretch>
            <a:fillRect/>
          </a:stretch>
        </p:blipFill>
        <p:spPr>
          <a:xfrm>
            <a:off x="1122947" y="1973245"/>
            <a:ext cx="9730662" cy="3465029"/>
          </a:xfrm>
          <a:prstGeom prst="rect">
            <a:avLst/>
          </a:prstGeom>
        </p:spPr>
      </p:pic>
      <p:sp>
        <p:nvSpPr>
          <p:cNvPr id="2" name="TextBox 1">
            <a:extLst>
              <a:ext uri="{FF2B5EF4-FFF2-40B4-BE49-F238E27FC236}">
                <a16:creationId xmlns:a16="http://schemas.microsoft.com/office/drawing/2014/main" id="{90951D3E-799C-471E-B88E-28569FDF378B}"/>
              </a:ext>
            </a:extLst>
          </p:cNvPr>
          <p:cNvSpPr txBox="1"/>
          <p:nvPr/>
        </p:nvSpPr>
        <p:spPr>
          <a:xfrm>
            <a:off x="5212080" y="5701972"/>
            <a:ext cx="2514600" cy="707886"/>
          </a:xfrm>
          <a:prstGeom prst="rect">
            <a:avLst/>
          </a:prstGeom>
          <a:noFill/>
        </p:spPr>
        <p:txBody>
          <a:bodyPr wrap="square" rtlCol="0">
            <a:spAutoFit/>
          </a:bodyPr>
          <a:lstStyle/>
          <a:p>
            <a:r>
              <a:rPr lang="en-US" sz="4000" dirty="0"/>
              <a:t>72% ROI!</a:t>
            </a:r>
          </a:p>
        </p:txBody>
      </p:sp>
    </p:spTree>
    <p:extLst>
      <p:ext uri="{BB962C8B-B14F-4D97-AF65-F5344CB8AC3E}">
        <p14:creationId xmlns:p14="http://schemas.microsoft.com/office/powerpoint/2010/main" val="1369408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C4462F-4A17-4727-95D0-EE36885D0DB1}"/>
              </a:ext>
            </a:extLst>
          </p:cNvPr>
          <p:cNvSpPr>
            <a:spLocks noGrp="1"/>
          </p:cNvSpPr>
          <p:nvPr>
            <p:ph type="title"/>
          </p:nvPr>
        </p:nvSpPr>
        <p:spPr/>
        <p:txBody>
          <a:bodyPr/>
          <a:lstStyle/>
          <a:p>
            <a:r>
              <a:rPr lang="en-US" dirty="0"/>
              <a:t>The Math Behind DSO Value Creation</a:t>
            </a:r>
          </a:p>
        </p:txBody>
      </p:sp>
      <p:pic>
        <p:nvPicPr>
          <p:cNvPr id="10" name="Content Placeholder 9">
            <a:extLst>
              <a:ext uri="{FF2B5EF4-FFF2-40B4-BE49-F238E27FC236}">
                <a16:creationId xmlns:a16="http://schemas.microsoft.com/office/drawing/2014/main" id="{15324894-EDE1-457E-A486-5AFC7D8766B0}"/>
              </a:ext>
            </a:extLst>
          </p:cNvPr>
          <p:cNvPicPr>
            <a:picLocks noGrp="1" noChangeAspect="1"/>
          </p:cNvPicPr>
          <p:nvPr>
            <p:ph idx="1"/>
          </p:nvPr>
        </p:nvPicPr>
        <p:blipFill>
          <a:blip r:embed="rId3"/>
          <a:stretch>
            <a:fillRect/>
          </a:stretch>
        </p:blipFill>
        <p:spPr>
          <a:xfrm>
            <a:off x="205963" y="2067951"/>
            <a:ext cx="11864093" cy="3376246"/>
          </a:xfrm>
          <a:prstGeom prst="rect">
            <a:avLst/>
          </a:prstGeom>
        </p:spPr>
      </p:pic>
      <p:sp>
        <p:nvSpPr>
          <p:cNvPr id="11" name="TextBox 10">
            <a:extLst>
              <a:ext uri="{FF2B5EF4-FFF2-40B4-BE49-F238E27FC236}">
                <a16:creationId xmlns:a16="http://schemas.microsoft.com/office/drawing/2014/main" id="{5ED0A0E0-A351-45A7-9C1F-51AA73C3424A}"/>
              </a:ext>
            </a:extLst>
          </p:cNvPr>
          <p:cNvSpPr txBox="1"/>
          <p:nvPr/>
        </p:nvSpPr>
        <p:spPr>
          <a:xfrm>
            <a:off x="2433710" y="1156028"/>
            <a:ext cx="6654019" cy="261610"/>
          </a:xfrm>
          <a:prstGeom prst="rect">
            <a:avLst/>
          </a:prstGeom>
          <a:noFill/>
        </p:spPr>
        <p:txBody>
          <a:bodyPr wrap="square" rtlCol="0">
            <a:spAutoFit/>
          </a:bodyPr>
          <a:lstStyle/>
          <a:p>
            <a:r>
              <a:rPr lang="en-US" sz="1100" dirty="0"/>
              <a:t>Adapted from TUSK, DENTICON PRESENTATION – FUNDAMENTALS OF DSO VALUE CREATION</a:t>
            </a:r>
          </a:p>
        </p:txBody>
      </p:sp>
    </p:spTree>
    <p:extLst>
      <p:ext uri="{BB962C8B-B14F-4D97-AF65-F5344CB8AC3E}">
        <p14:creationId xmlns:p14="http://schemas.microsoft.com/office/powerpoint/2010/main" val="14408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BB5DE0-B6E4-48EE-A6F9-8065C3E108A4}"/>
              </a:ext>
            </a:extLst>
          </p:cNvPr>
          <p:cNvPicPr>
            <a:picLocks noGrp="1" noChangeAspect="1"/>
          </p:cNvPicPr>
          <p:nvPr>
            <p:ph idx="1"/>
          </p:nvPr>
        </p:nvPicPr>
        <p:blipFill>
          <a:blip r:embed="rId3"/>
          <a:stretch>
            <a:fillRect/>
          </a:stretch>
        </p:blipFill>
        <p:spPr>
          <a:xfrm>
            <a:off x="497882" y="2039815"/>
            <a:ext cx="10611067" cy="1674056"/>
          </a:xfrm>
          <a:prstGeom prst="rect">
            <a:avLst/>
          </a:prstGeom>
        </p:spPr>
      </p:pic>
      <p:sp>
        <p:nvSpPr>
          <p:cNvPr id="3" name="Title 2">
            <a:extLst>
              <a:ext uri="{FF2B5EF4-FFF2-40B4-BE49-F238E27FC236}">
                <a16:creationId xmlns:a16="http://schemas.microsoft.com/office/drawing/2014/main" id="{1EDD9EC2-90B4-493B-9272-6E267AE7F978}"/>
              </a:ext>
            </a:extLst>
          </p:cNvPr>
          <p:cNvSpPr>
            <a:spLocks noGrp="1"/>
          </p:cNvSpPr>
          <p:nvPr>
            <p:ph type="title"/>
          </p:nvPr>
        </p:nvSpPr>
        <p:spPr/>
        <p:txBody>
          <a:bodyPr/>
          <a:lstStyle/>
          <a:p>
            <a:r>
              <a:rPr lang="en-US" dirty="0"/>
              <a:t>The Math Behind DSO Value Creation</a:t>
            </a:r>
          </a:p>
        </p:txBody>
      </p:sp>
      <p:sp>
        <p:nvSpPr>
          <p:cNvPr id="5" name="TextBox 4">
            <a:extLst>
              <a:ext uri="{FF2B5EF4-FFF2-40B4-BE49-F238E27FC236}">
                <a16:creationId xmlns:a16="http://schemas.microsoft.com/office/drawing/2014/main" id="{A46F93FC-3972-4729-A8A6-9DE46E71BDC2}"/>
              </a:ext>
            </a:extLst>
          </p:cNvPr>
          <p:cNvSpPr txBox="1"/>
          <p:nvPr/>
        </p:nvSpPr>
        <p:spPr>
          <a:xfrm>
            <a:off x="2433710" y="1156028"/>
            <a:ext cx="6654019" cy="261610"/>
          </a:xfrm>
          <a:prstGeom prst="rect">
            <a:avLst/>
          </a:prstGeom>
          <a:noFill/>
        </p:spPr>
        <p:txBody>
          <a:bodyPr wrap="square" rtlCol="0">
            <a:spAutoFit/>
          </a:bodyPr>
          <a:lstStyle/>
          <a:p>
            <a:r>
              <a:rPr lang="en-US" sz="1100" dirty="0"/>
              <a:t>Adapted from TUSK, DENTICON PRESENTATION – FUNDAMENTALS OF DSO VALUE CREATION</a:t>
            </a:r>
          </a:p>
        </p:txBody>
      </p:sp>
    </p:spTree>
    <p:extLst>
      <p:ext uri="{BB962C8B-B14F-4D97-AF65-F5344CB8AC3E}">
        <p14:creationId xmlns:p14="http://schemas.microsoft.com/office/powerpoint/2010/main" val="1874685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1AABB5-DC6E-476A-8CF6-E3E846232458}"/>
              </a:ext>
            </a:extLst>
          </p:cNvPr>
          <p:cNvPicPr>
            <a:picLocks noChangeAspect="1"/>
          </p:cNvPicPr>
          <p:nvPr/>
        </p:nvPicPr>
        <p:blipFill>
          <a:blip r:embed="rId3"/>
          <a:stretch>
            <a:fillRect/>
          </a:stretch>
        </p:blipFill>
        <p:spPr>
          <a:xfrm>
            <a:off x="708034" y="1373980"/>
            <a:ext cx="10978228" cy="3807619"/>
          </a:xfrm>
          <a:prstGeom prst="rect">
            <a:avLst/>
          </a:prstGeom>
        </p:spPr>
      </p:pic>
      <p:sp>
        <p:nvSpPr>
          <p:cNvPr id="3" name="Title 2">
            <a:extLst>
              <a:ext uri="{FF2B5EF4-FFF2-40B4-BE49-F238E27FC236}">
                <a16:creationId xmlns:a16="http://schemas.microsoft.com/office/drawing/2014/main" id="{1EDD9EC2-90B4-493B-9272-6E267AE7F978}"/>
              </a:ext>
            </a:extLst>
          </p:cNvPr>
          <p:cNvSpPr>
            <a:spLocks noGrp="1"/>
          </p:cNvSpPr>
          <p:nvPr>
            <p:ph type="title"/>
          </p:nvPr>
        </p:nvSpPr>
        <p:spPr/>
        <p:txBody>
          <a:bodyPr/>
          <a:lstStyle/>
          <a:p>
            <a:r>
              <a:rPr lang="en-US" dirty="0"/>
              <a:t>The Math Behind DSO Value Creation</a:t>
            </a:r>
          </a:p>
        </p:txBody>
      </p:sp>
      <p:sp>
        <p:nvSpPr>
          <p:cNvPr id="5" name="TextBox 4">
            <a:extLst>
              <a:ext uri="{FF2B5EF4-FFF2-40B4-BE49-F238E27FC236}">
                <a16:creationId xmlns:a16="http://schemas.microsoft.com/office/drawing/2014/main" id="{A46F93FC-3972-4729-A8A6-9DE46E71BDC2}"/>
              </a:ext>
            </a:extLst>
          </p:cNvPr>
          <p:cNvSpPr txBox="1"/>
          <p:nvPr/>
        </p:nvSpPr>
        <p:spPr>
          <a:xfrm>
            <a:off x="2433710" y="1156028"/>
            <a:ext cx="6654019" cy="261610"/>
          </a:xfrm>
          <a:prstGeom prst="rect">
            <a:avLst/>
          </a:prstGeom>
          <a:noFill/>
        </p:spPr>
        <p:txBody>
          <a:bodyPr wrap="square" rtlCol="0">
            <a:spAutoFit/>
          </a:bodyPr>
          <a:lstStyle/>
          <a:p>
            <a:r>
              <a:rPr lang="en-US" sz="1100" dirty="0"/>
              <a:t>Adapted from TUSK, DENTICON PRESENTATION – FUNDAMENTALS OF DSO VALUE CREATION</a:t>
            </a:r>
          </a:p>
        </p:txBody>
      </p:sp>
      <p:sp>
        <p:nvSpPr>
          <p:cNvPr id="4" name="Rectangle 3">
            <a:extLst>
              <a:ext uri="{FF2B5EF4-FFF2-40B4-BE49-F238E27FC236}">
                <a16:creationId xmlns:a16="http://schemas.microsoft.com/office/drawing/2014/main" id="{AB6E34EE-9743-4C99-811D-830C14A436D3}"/>
              </a:ext>
            </a:extLst>
          </p:cNvPr>
          <p:cNvSpPr/>
          <p:nvPr/>
        </p:nvSpPr>
        <p:spPr>
          <a:xfrm>
            <a:off x="4891605" y="5475305"/>
            <a:ext cx="3339056" cy="923330"/>
          </a:xfrm>
          <a:prstGeom prst="rect">
            <a:avLst/>
          </a:prstGeom>
        </p:spPr>
        <p:txBody>
          <a:bodyPr wrap="none">
            <a:spAutoFit/>
          </a:bodyPr>
          <a:lstStyle/>
          <a:p>
            <a:r>
              <a:rPr lang="en-US" sz="5400" dirty="0">
                <a:solidFill>
                  <a:srgbClr val="000000"/>
                </a:solidFill>
                <a:latin typeface="Calibri" panose="020F0502020204030204" pitchFamily="34" charset="0"/>
              </a:rPr>
              <a:t>150% ROI!</a:t>
            </a:r>
            <a:r>
              <a:rPr lang="en-US" sz="5400" dirty="0"/>
              <a:t> </a:t>
            </a:r>
          </a:p>
        </p:txBody>
      </p:sp>
    </p:spTree>
    <p:extLst>
      <p:ext uri="{BB962C8B-B14F-4D97-AF65-F5344CB8AC3E}">
        <p14:creationId xmlns:p14="http://schemas.microsoft.com/office/powerpoint/2010/main" val="173085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9951CF6-96F3-4BB8-8196-ECF3227083F2}"/>
              </a:ext>
            </a:extLst>
          </p:cNvPr>
          <p:cNvGraphicFramePr>
            <a:graphicFrameLocks noGrp="1"/>
          </p:cNvGraphicFramePr>
          <p:nvPr>
            <p:ph idx="1"/>
            <p:extLst>
              <p:ext uri="{D42A27DB-BD31-4B8C-83A1-F6EECF244321}">
                <p14:modId xmlns:p14="http://schemas.microsoft.com/office/powerpoint/2010/main" val="2740344315"/>
              </p:ext>
            </p:extLst>
          </p:nvPr>
        </p:nvGraphicFramePr>
        <p:xfrm>
          <a:off x="5522925" y="3962565"/>
          <a:ext cx="3431649" cy="257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A50C6C3-7EA2-452F-8C31-FDE5A518187B}"/>
              </a:ext>
            </a:extLst>
          </p:cNvPr>
          <p:cNvSpPr>
            <a:spLocks noGrp="1"/>
          </p:cNvSpPr>
          <p:nvPr>
            <p:ph type="title"/>
          </p:nvPr>
        </p:nvSpPr>
        <p:spPr/>
        <p:txBody>
          <a:bodyPr/>
          <a:lstStyle/>
          <a:p>
            <a:pPr algn="ctr" eaLnBrk="1" fontAlgn="auto" hangingPunct="1">
              <a:spcAft>
                <a:spcPts val="0"/>
              </a:spcAft>
              <a:defRPr/>
            </a:pPr>
            <a:r>
              <a:rPr lang="en-US" dirty="0"/>
              <a:t>FUSION DENTAL PARTNER OPPORTUNITIES</a:t>
            </a:r>
          </a:p>
        </p:txBody>
      </p:sp>
      <p:graphicFrame>
        <p:nvGraphicFramePr>
          <p:cNvPr id="7" name="Content Placeholder 4">
            <a:extLst>
              <a:ext uri="{FF2B5EF4-FFF2-40B4-BE49-F238E27FC236}">
                <a16:creationId xmlns:a16="http://schemas.microsoft.com/office/drawing/2014/main" id="{D9FFBDF4-8CE8-494F-9A54-C3D72D187222}"/>
              </a:ext>
            </a:extLst>
          </p:cNvPr>
          <p:cNvGraphicFramePr>
            <a:graphicFrameLocks/>
          </p:cNvGraphicFramePr>
          <p:nvPr>
            <p:extLst>
              <p:ext uri="{D42A27DB-BD31-4B8C-83A1-F6EECF244321}">
                <p14:modId xmlns:p14="http://schemas.microsoft.com/office/powerpoint/2010/main" val="1592213201"/>
              </p:ext>
            </p:extLst>
          </p:nvPr>
        </p:nvGraphicFramePr>
        <p:xfrm>
          <a:off x="9312984" y="1164067"/>
          <a:ext cx="1993940" cy="16895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Content Placeholder 4">
            <a:extLst>
              <a:ext uri="{FF2B5EF4-FFF2-40B4-BE49-F238E27FC236}">
                <a16:creationId xmlns:a16="http://schemas.microsoft.com/office/drawing/2014/main" id="{C24C2617-B9D8-43BA-ABB1-83140EACB081}"/>
              </a:ext>
            </a:extLst>
          </p:cNvPr>
          <p:cNvGraphicFramePr>
            <a:graphicFrameLocks/>
          </p:cNvGraphicFramePr>
          <p:nvPr>
            <p:extLst>
              <p:ext uri="{D42A27DB-BD31-4B8C-83A1-F6EECF244321}">
                <p14:modId xmlns:p14="http://schemas.microsoft.com/office/powerpoint/2010/main" val="3904172507"/>
              </p:ext>
            </p:extLst>
          </p:nvPr>
        </p:nvGraphicFramePr>
        <p:xfrm>
          <a:off x="8743779" y="3872773"/>
          <a:ext cx="3750365" cy="284307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6" name="Group 15">
            <a:extLst>
              <a:ext uri="{FF2B5EF4-FFF2-40B4-BE49-F238E27FC236}">
                <a16:creationId xmlns:a16="http://schemas.microsoft.com/office/drawing/2014/main" id="{70601BCB-B798-4E0A-BF43-AB1E244A39E1}"/>
              </a:ext>
            </a:extLst>
          </p:cNvPr>
          <p:cNvGrpSpPr/>
          <p:nvPr/>
        </p:nvGrpSpPr>
        <p:grpSpPr>
          <a:xfrm>
            <a:off x="6749471" y="1672027"/>
            <a:ext cx="978556" cy="978556"/>
            <a:chOff x="1226546" y="891386"/>
            <a:chExt cx="978556" cy="978556"/>
          </a:xfrm>
          <a:solidFill>
            <a:srgbClr val="FF0000"/>
          </a:solidFill>
        </p:grpSpPr>
        <p:sp>
          <p:nvSpPr>
            <p:cNvPr id="17" name="Oval 16">
              <a:extLst>
                <a:ext uri="{FF2B5EF4-FFF2-40B4-BE49-F238E27FC236}">
                  <a16:creationId xmlns:a16="http://schemas.microsoft.com/office/drawing/2014/main" id="{A942AA15-CFB1-44DE-BA59-1959C666B174}"/>
                </a:ext>
              </a:extLst>
            </p:cNvPr>
            <p:cNvSpPr/>
            <p:nvPr/>
          </p:nvSpPr>
          <p:spPr>
            <a:xfrm>
              <a:off x="1226546" y="891386"/>
              <a:ext cx="978556" cy="97855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2E831D6E-976E-4364-803E-668C36066F48}"/>
                </a:ext>
              </a:extLst>
            </p:cNvPr>
            <p:cNvSpPr txBox="1"/>
            <p:nvPr/>
          </p:nvSpPr>
          <p:spPr>
            <a:xfrm>
              <a:off x="1369852" y="1034692"/>
              <a:ext cx="691944" cy="691944"/>
            </a:xfrm>
            <a:prstGeom prst="rect">
              <a:avLst/>
            </a:prstGeom>
            <a:grpFill/>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eaLnBrk="1" fontAlgn="auto" hangingPunct="1">
                <a:lnSpc>
                  <a:spcPct val="90000"/>
                </a:lnSpc>
                <a:spcAft>
                  <a:spcPct val="35000"/>
                </a:spcAft>
                <a:defRPr/>
              </a:pPr>
              <a:r>
                <a:rPr lang="en-US" sz="1400" dirty="0">
                  <a:solidFill>
                    <a:prstClr val="white"/>
                  </a:solidFill>
                </a:rPr>
                <a:t>GD with RS</a:t>
              </a:r>
              <a:endParaRPr lang="en-US" sz="1400" dirty="0"/>
            </a:p>
          </p:txBody>
        </p:sp>
      </p:grpSp>
      <p:sp>
        <p:nvSpPr>
          <p:cNvPr id="23" name="Arrow: Left 22">
            <a:extLst>
              <a:ext uri="{FF2B5EF4-FFF2-40B4-BE49-F238E27FC236}">
                <a16:creationId xmlns:a16="http://schemas.microsoft.com/office/drawing/2014/main" id="{1CFA7924-08A5-4882-900E-D20B14BBA15E}"/>
              </a:ext>
            </a:extLst>
          </p:cNvPr>
          <p:cNvSpPr/>
          <p:nvPr/>
        </p:nvSpPr>
        <p:spPr>
          <a:xfrm>
            <a:off x="8548268" y="2020971"/>
            <a:ext cx="764716" cy="2806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Arrow: Striped Right 23">
            <a:extLst>
              <a:ext uri="{FF2B5EF4-FFF2-40B4-BE49-F238E27FC236}">
                <a16:creationId xmlns:a16="http://schemas.microsoft.com/office/drawing/2014/main" id="{BDE74327-641F-47B5-B1C0-A4194053066F}"/>
              </a:ext>
            </a:extLst>
          </p:cNvPr>
          <p:cNvSpPr/>
          <p:nvPr/>
        </p:nvSpPr>
        <p:spPr>
          <a:xfrm rot="5400000">
            <a:off x="6934442" y="3114505"/>
            <a:ext cx="608614" cy="303997"/>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Arrow: Striped Right 25">
            <a:extLst>
              <a:ext uri="{FF2B5EF4-FFF2-40B4-BE49-F238E27FC236}">
                <a16:creationId xmlns:a16="http://schemas.microsoft.com/office/drawing/2014/main" id="{C2CD9A96-BC23-4AD6-93B5-3B67E99428F3}"/>
              </a:ext>
            </a:extLst>
          </p:cNvPr>
          <p:cNvSpPr/>
          <p:nvPr/>
        </p:nvSpPr>
        <p:spPr>
          <a:xfrm>
            <a:off x="8712031" y="5148593"/>
            <a:ext cx="632125" cy="303997"/>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2">
            <a:extLst>
              <a:ext uri="{FF2B5EF4-FFF2-40B4-BE49-F238E27FC236}">
                <a16:creationId xmlns:a16="http://schemas.microsoft.com/office/drawing/2014/main" id="{B51FC859-46D1-4BAB-A878-0A235E78684C}"/>
              </a:ext>
            </a:extLst>
          </p:cNvPr>
          <p:cNvSpPr txBox="1"/>
          <p:nvPr/>
        </p:nvSpPr>
        <p:spPr>
          <a:xfrm>
            <a:off x="-33078" y="1262487"/>
            <a:ext cx="5962308" cy="4616648"/>
          </a:xfrm>
          <a:prstGeom prst="rect">
            <a:avLst/>
          </a:prstGeom>
          <a:noFill/>
        </p:spPr>
        <p:txBody>
          <a:bodyPr wrap="square" rtlCol="0">
            <a:spAutoFit/>
          </a:bodyPr>
          <a:lstStyle/>
          <a:p>
            <a:pPr marL="342900" indent="-342900" eaLnBrk="1" hangingPunct="1">
              <a:buFont typeface="Wingdings" panose="05000000000000000000" pitchFamily="2" charset="2"/>
              <a:buChar char="§"/>
            </a:pPr>
            <a:r>
              <a:rPr lang="en-US" altLang="en-US" sz="2100" dirty="0"/>
              <a:t>Fusion Dental will partner with a dentist to open an office. Ideally this office will have three dentist, a rotating specialist and be in a market where it can produce 7 million in collections per year. </a:t>
            </a:r>
          </a:p>
          <a:p>
            <a:pPr marL="342900" indent="-342900" eaLnBrk="1" hangingPunct="1">
              <a:buFont typeface="Wingdings" panose="05000000000000000000" pitchFamily="2" charset="2"/>
              <a:buChar char="§"/>
            </a:pPr>
            <a:endParaRPr lang="en-US" altLang="en-US" sz="2100" dirty="0"/>
          </a:p>
          <a:p>
            <a:pPr marL="342900" indent="-342900" eaLnBrk="1" hangingPunct="1">
              <a:buFont typeface="Wingdings" panose="05000000000000000000" pitchFamily="2" charset="2"/>
              <a:buChar char="§"/>
            </a:pPr>
            <a:r>
              <a:rPr lang="en-US" altLang="en-US" sz="2100" dirty="0"/>
              <a:t>If the market will support it, general dentist offices will be developed within travelling distance to the office with rotating specialists. </a:t>
            </a:r>
          </a:p>
          <a:p>
            <a:pPr marL="342900" indent="-342900" eaLnBrk="1" hangingPunct="1">
              <a:buFont typeface="Wingdings" panose="05000000000000000000" pitchFamily="2" charset="2"/>
              <a:buChar char="§"/>
            </a:pPr>
            <a:endParaRPr lang="en-US" altLang="en-US" sz="2100" dirty="0"/>
          </a:p>
          <a:p>
            <a:pPr marL="342900" indent="-342900" eaLnBrk="1" hangingPunct="1">
              <a:buFont typeface="Wingdings" panose="05000000000000000000" pitchFamily="2" charset="2"/>
              <a:buChar char="§"/>
            </a:pPr>
            <a:r>
              <a:rPr lang="en-US" altLang="en-US" sz="2100" dirty="0"/>
              <a:t>This could again progress, if it makes sense, to the development of a true multi-specialty center.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7F92BE65-2379-4F46-9903-DED6674785F4}"/>
                                            </p:graphicEl>
                                          </p:spTgt>
                                        </p:tgtEl>
                                        <p:attrNameLst>
                                          <p:attrName>style.visibility</p:attrName>
                                        </p:attrNameLst>
                                      </p:cBhvr>
                                      <p:to>
                                        <p:strVal val="visible"/>
                                      </p:to>
                                    </p:set>
                                    <p:animEffect transition="in" filter="fade">
                                      <p:cBhvr>
                                        <p:cTn id="7" dur="500"/>
                                        <p:tgtEl>
                                          <p:spTgt spid="7">
                                            <p:graphicEl>
                                              <a:dgm id="{7F92BE65-2379-4F46-9903-DED6674785F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uiExpand="1">
        <p:bldSub>
          <a:bldDgm bld="one" rev="1"/>
        </p:bldSub>
      </p:bldGraphic>
      <p:bldGraphic spid="15" grpId="0">
        <p:bldAsOne/>
      </p:bldGraphic>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9E4D0F0-4B6B-48E4-BBF4-9CF6DC22551A}"/>
              </a:ext>
            </a:extLst>
          </p:cNvPr>
          <p:cNvGrpSpPr/>
          <p:nvPr/>
        </p:nvGrpSpPr>
        <p:grpSpPr>
          <a:xfrm>
            <a:off x="8665366" y="156874"/>
            <a:ext cx="2723070" cy="2768447"/>
            <a:chOff x="3645460" y="2620"/>
            <a:chExt cx="1508022" cy="1508022"/>
          </a:xfrm>
          <a:solidFill>
            <a:schemeClr val="accent2"/>
          </a:solidFill>
        </p:grpSpPr>
        <p:sp>
          <p:nvSpPr>
            <p:cNvPr id="16" name="Oval 15">
              <a:extLst>
                <a:ext uri="{FF2B5EF4-FFF2-40B4-BE49-F238E27FC236}">
                  <a16:creationId xmlns:a16="http://schemas.microsoft.com/office/drawing/2014/main" id="{1894C8B4-2ECB-4011-8C9C-A7AA32FF73B1}"/>
                </a:ext>
              </a:extLst>
            </p:cNvPr>
            <p:cNvSpPr/>
            <p:nvPr/>
          </p:nvSpPr>
          <p:spPr>
            <a:xfrm>
              <a:off x="3645460" y="2620"/>
              <a:ext cx="1508022" cy="150802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7" name="Oval 8">
              <a:extLst>
                <a:ext uri="{FF2B5EF4-FFF2-40B4-BE49-F238E27FC236}">
                  <a16:creationId xmlns:a16="http://schemas.microsoft.com/office/drawing/2014/main" id="{F7B56BC3-3725-4F0C-BCC2-E71DE8F3FCE8}"/>
                </a:ext>
              </a:extLst>
            </p:cNvPr>
            <p:cNvSpPr txBox="1"/>
            <p:nvPr/>
          </p:nvSpPr>
          <p:spPr>
            <a:xfrm>
              <a:off x="3866305" y="223465"/>
              <a:ext cx="1066332" cy="10663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2000" kern="1200" dirty="0"/>
                <a:t>Partner Investors</a:t>
              </a:r>
            </a:p>
            <a:p>
              <a:pPr marL="0" lvl="0" indent="0" algn="ctr" defTabSz="577850">
                <a:lnSpc>
                  <a:spcPct val="90000"/>
                </a:lnSpc>
                <a:spcBef>
                  <a:spcPct val="0"/>
                </a:spcBef>
                <a:spcAft>
                  <a:spcPct val="35000"/>
                </a:spcAft>
                <a:buNone/>
              </a:pPr>
              <a:r>
                <a:rPr lang="en-US" sz="2000" kern="1200" dirty="0"/>
                <a:t>20%</a:t>
              </a:r>
            </a:p>
          </p:txBody>
        </p:sp>
      </p:grpSp>
      <p:grpSp>
        <p:nvGrpSpPr>
          <p:cNvPr id="21" name="Group 20">
            <a:extLst>
              <a:ext uri="{FF2B5EF4-FFF2-40B4-BE49-F238E27FC236}">
                <a16:creationId xmlns:a16="http://schemas.microsoft.com/office/drawing/2014/main" id="{160DEFCB-CA93-4EB5-9152-C67BCE50593E}"/>
              </a:ext>
            </a:extLst>
          </p:cNvPr>
          <p:cNvGrpSpPr/>
          <p:nvPr/>
        </p:nvGrpSpPr>
        <p:grpSpPr>
          <a:xfrm>
            <a:off x="8665366" y="4200616"/>
            <a:ext cx="2723070" cy="2615820"/>
            <a:chOff x="3645460" y="4221818"/>
            <a:chExt cx="1508022" cy="1508022"/>
          </a:xfrm>
        </p:grpSpPr>
        <p:sp>
          <p:nvSpPr>
            <p:cNvPr id="22" name="Oval 21">
              <a:extLst>
                <a:ext uri="{FF2B5EF4-FFF2-40B4-BE49-F238E27FC236}">
                  <a16:creationId xmlns:a16="http://schemas.microsoft.com/office/drawing/2014/main" id="{896FCE42-6E09-43F2-A6C4-034B1869C16D}"/>
                </a:ext>
              </a:extLst>
            </p:cNvPr>
            <p:cNvSpPr/>
            <p:nvPr/>
          </p:nvSpPr>
          <p:spPr>
            <a:xfrm>
              <a:off x="3645460" y="4221818"/>
              <a:ext cx="1508022" cy="1508022"/>
            </a:xfrm>
            <a:prstGeom prst="ellipse">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16">
              <a:extLst>
                <a:ext uri="{FF2B5EF4-FFF2-40B4-BE49-F238E27FC236}">
                  <a16:creationId xmlns:a16="http://schemas.microsoft.com/office/drawing/2014/main" id="{97A0527E-6546-40FD-A05B-B2BFBAEEE063}"/>
                </a:ext>
              </a:extLst>
            </p:cNvPr>
            <p:cNvSpPr txBox="1"/>
            <p:nvPr/>
          </p:nvSpPr>
          <p:spPr>
            <a:xfrm>
              <a:off x="3866305" y="4442663"/>
              <a:ext cx="1066332" cy="1066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2000" kern="1200" dirty="0"/>
            </a:p>
            <a:p>
              <a:pPr marL="0" lvl="0" indent="0" algn="ctr" defTabSz="577850">
                <a:lnSpc>
                  <a:spcPct val="90000"/>
                </a:lnSpc>
                <a:spcBef>
                  <a:spcPct val="0"/>
                </a:spcBef>
                <a:spcAft>
                  <a:spcPct val="35000"/>
                </a:spcAft>
                <a:buNone/>
              </a:pPr>
              <a:r>
                <a:rPr lang="en-US" sz="2000" kern="1200" dirty="0"/>
                <a:t>Fusion Dental Partners</a:t>
              </a:r>
            </a:p>
            <a:p>
              <a:pPr marL="0" lvl="0" indent="0" algn="ctr" defTabSz="577850">
                <a:lnSpc>
                  <a:spcPct val="90000"/>
                </a:lnSpc>
                <a:spcBef>
                  <a:spcPct val="0"/>
                </a:spcBef>
                <a:spcAft>
                  <a:spcPct val="35000"/>
                </a:spcAft>
                <a:buNone/>
              </a:pPr>
              <a:r>
                <a:rPr lang="en-US" sz="2000" kern="1200" dirty="0"/>
                <a:t>40%</a:t>
              </a:r>
            </a:p>
          </p:txBody>
        </p:sp>
      </p:grpSp>
      <p:sp>
        <p:nvSpPr>
          <p:cNvPr id="2" name="Content Placeholder 1">
            <a:extLst>
              <a:ext uri="{FF2B5EF4-FFF2-40B4-BE49-F238E27FC236}">
                <a16:creationId xmlns:a16="http://schemas.microsoft.com/office/drawing/2014/main" id="{3E824952-3A8F-47A3-AD18-CEAC333802C9}"/>
              </a:ext>
            </a:extLst>
          </p:cNvPr>
          <p:cNvSpPr>
            <a:spLocks noGrp="1"/>
          </p:cNvSpPr>
          <p:nvPr>
            <p:ph idx="1"/>
          </p:nvPr>
        </p:nvSpPr>
        <p:spPr>
          <a:xfrm>
            <a:off x="609600" y="1481138"/>
            <a:ext cx="6518564" cy="4525962"/>
          </a:xfrm>
        </p:spPr>
        <p:txBody>
          <a:bodyPr/>
          <a:lstStyle/>
          <a:p>
            <a:r>
              <a:rPr lang="en-US" sz="4000" dirty="0"/>
              <a:t>Primary Partner - 40%</a:t>
            </a:r>
          </a:p>
          <a:p>
            <a:r>
              <a:rPr lang="en-US" sz="4000" dirty="0"/>
              <a:t>Partner Investors - 20%</a:t>
            </a:r>
          </a:p>
          <a:p>
            <a:r>
              <a:rPr lang="en-US" sz="4000" dirty="0"/>
              <a:t>Fusion Dental – 40%</a:t>
            </a:r>
          </a:p>
          <a:p>
            <a:pPr marL="109537" indent="0">
              <a:buNone/>
            </a:pPr>
            <a:endParaRPr lang="en-US" dirty="0"/>
          </a:p>
        </p:txBody>
      </p:sp>
      <p:sp>
        <p:nvSpPr>
          <p:cNvPr id="3" name="Title 2">
            <a:extLst>
              <a:ext uri="{FF2B5EF4-FFF2-40B4-BE49-F238E27FC236}">
                <a16:creationId xmlns:a16="http://schemas.microsoft.com/office/drawing/2014/main" id="{A8255079-0CA3-4284-95D5-30A02449D912}"/>
              </a:ext>
            </a:extLst>
          </p:cNvPr>
          <p:cNvSpPr>
            <a:spLocks noGrp="1"/>
          </p:cNvSpPr>
          <p:nvPr>
            <p:ph type="title"/>
          </p:nvPr>
        </p:nvSpPr>
        <p:spPr/>
        <p:txBody>
          <a:bodyPr/>
          <a:lstStyle/>
          <a:p>
            <a:r>
              <a:rPr lang="en-US" dirty="0"/>
              <a:t>Practice Ownership</a:t>
            </a:r>
          </a:p>
        </p:txBody>
      </p:sp>
      <p:grpSp>
        <p:nvGrpSpPr>
          <p:cNvPr id="9" name="Group 8">
            <a:extLst>
              <a:ext uri="{FF2B5EF4-FFF2-40B4-BE49-F238E27FC236}">
                <a16:creationId xmlns:a16="http://schemas.microsoft.com/office/drawing/2014/main" id="{8CEB8E5A-F40D-4D40-9B5A-6AFD3274EAC4}"/>
              </a:ext>
            </a:extLst>
          </p:cNvPr>
          <p:cNvGrpSpPr/>
          <p:nvPr/>
        </p:nvGrpSpPr>
        <p:grpSpPr>
          <a:xfrm>
            <a:off x="8665366" y="2310311"/>
            <a:ext cx="2723070" cy="2686721"/>
            <a:chOff x="3645460" y="2112219"/>
            <a:chExt cx="1508022" cy="1508022"/>
          </a:xfrm>
        </p:grpSpPr>
        <p:sp>
          <p:nvSpPr>
            <p:cNvPr id="10" name="Oval 9">
              <a:extLst>
                <a:ext uri="{FF2B5EF4-FFF2-40B4-BE49-F238E27FC236}">
                  <a16:creationId xmlns:a16="http://schemas.microsoft.com/office/drawing/2014/main" id="{452A5221-C2EC-4DE7-851F-1B7D75684AC7}"/>
                </a:ext>
              </a:extLst>
            </p:cNvPr>
            <p:cNvSpPr/>
            <p:nvPr/>
          </p:nvSpPr>
          <p:spPr>
            <a:xfrm>
              <a:off x="3645460" y="2112219"/>
              <a:ext cx="1508022" cy="15080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2F943007-5859-4F76-99DC-001DBD952B8E}"/>
                </a:ext>
              </a:extLst>
            </p:cNvPr>
            <p:cNvSpPr txBox="1"/>
            <p:nvPr/>
          </p:nvSpPr>
          <p:spPr>
            <a:xfrm>
              <a:off x="3866305" y="2333064"/>
              <a:ext cx="1066332" cy="1066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2000" kern="1200" dirty="0"/>
                <a:t>Primary Partner</a:t>
              </a:r>
            </a:p>
            <a:p>
              <a:pPr marL="0" lvl="0" indent="0" algn="ctr" defTabSz="755650">
                <a:lnSpc>
                  <a:spcPct val="90000"/>
                </a:lnSpc>
                <a:spcBef>
                  <a:spcPct val="0"/>
                </a:spcBef>
                <a:spcAft>
                  <a:spcPct val="35000"/>
                </a:spcAft>
                <a:buNone/>
              </a:pPr>
              <a:r>
                <a:rPr lang="en-US" sz="2000" kern="1200" dirty="0"/>
                <a:t>40%</a:t>
              </a:r>
            </a:p>
          </p:txBody>
        </p:sp>
      </p:grpSp>
    </p:spTree>
    <p:extLst>
      <p:ext uri="{BB962C8B-B14F-4D97-AF65-F5344CB8AC3E}">
        <p14:creationId xmlns:p14="http://schemas.microsoft.com/office/powerpoint/2010/main" val="171060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6082" y="5215674"/>
            <a:ext cx="10234854" cy="1642326"/>
          </a:xfrm>
        </p:spPr>
        <p:txBody>
          <a:bodyPr/>
          <a:lstStyle/>
          <a:p>
            <a:r>
              <a:rPr lang="en-US" dirty="0"/>
              <a:t>From 2011 to 2016 Dental Group Practice Association membership grew at three times the rate of the industry.</a:t>
            </a:r>
          </a:p>
          <a:p>
            <a:endParaRPr lang="en-US" dirty="0"/>
          </a:p>
        </p:txBody>
      </p:sp>
      <p:sp>
        <p:nvSpPr>
          <p:cNvPr id="3" name="Title 2"/>
          <p:cNvSpPr>
            <a:spLocks noGrp="1"/>
          </p:cNvSpPr>
          <p:nvPr>
            <p:ph type="title"/>
          </p:nvPr>
        </p:nvSpPr>
        <p:spPr/>
        <p:txBody>
          <a:bodyPr/>
          <a:lstStyle/>
          <a:p>
            <a:r>
              <a:rPr lang="en-US" dirty="0"/>
              <a:t>A Degrading Situation</a:t>
            </a:r>
          </a:p>
        </p:txBody>
      </p:sp>
      <p:pic>
        <p:nvPicPr>
          <p:cNvPr id="5" name="Picture 3"/>
          <p:cNvPicPr>
            <a:picLocks noChangeAspect="1" noChangeArrowheads="1"/>
          </p:cNvPicPr>
          <p:nvPr/>
        </p:nvPicPr>
        <p:blipFill>
          <a:blip r:embed="rId3" cstate="print"/>
          <a:stretch>
            <a:fillRect/>
          </a:stretch>
        </p:blipFill>
        <p:spPr bwMode="auto">
          <a:xfrm>
            <a:off x="1790700" y="4873546"/>
            <a:ext cx="8610600" cy="243778"/>
          </a:xfrm>
          <a:prstGeom prst="rect">
            <a:avLst/>
          </a:prstGeom>
          <a:noFill/>
          <a:ln>
            <a:noFill/>
          </a:ln>
        </p:spPr>
      </p:pic>
      <p:pic>
        <p:nvPicPr>
          <p:cNvPr id="7" name="Picture 6">
            <a:extLst>
              <a:ext uri="{FF2B5EF4-FFF2-40B4-BE49-F238E27FC236}">
                <a16:creationId xmlns:a16="http://schemas.microsoft.com/office/drawing/2014/main" id="{447E7608-DCB9-4014-9C63-E6A8E1F69A7C}"/>
              </a:ext>
            </a:extLst>
          </p:cNvPr>
          <p:cNvPicPr>
            <a:picLocks noChangeAspect="1"/>
          </p:cNvPicPr>
          <p:nvPr/>
        </p:nvPicPr>
        <p:blipFill>
          <a:blip r:embed="rId4"/>
          <a:stretch>
            <a:fillRect/>
          </a:stretch>
        </p:blipFill>
        <p:spPr>
          <a:xfrm>
            <a:off x="1566082" y="1284669"/>
            <a:ext cx="8835218" cy="352155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24952-3A8F-47A3-AD18-CEAC333802C9}"/>
              </a:ext>
            </a:extLst>
          </p:cNvPr>
          <p:cNvSpPr>
            <a:spLocks noGrp="1"/>
          </p:cNvSpPr>
          <p:nvPr>
            <p:ph idx="1"/>
          </p:nvPr>
        </p:nvSpPr>
        <p:spPr>
          <a:xfrm>
            <a:off x="609600" y="1481138"/>
            <a:ext cx="4704272" cy="4525962"/>
          </a:xfrm>
        </p:spPr>
        <p:txBody>
          <a:bodyPr/>
          <a:lstStyle/>
          <a:p>
            <a:r>
              <a:rPr lang="en-US" dirty="0"/>
              <a:t>40% Ownership in Primary Office.</a:t>
            </a:r>
          </a:p>
          <a:p>
            <a:r>
              <a:rPr lang="en-US" dirty="0"/>
              <a:t>20% Ownership in Office with Rotating Specialists</a:t>
            </a:r>
          </a:p>
          <a:p>
            <a:r>
              <a:rPr lang="en-US" dirty="0"/>
              <a:t>10% Ownership in General Dentist Office</a:t>
            </a:r>
          </a:p>
          <a:p>
            <a:r>
              <a:rPr lang="en-US" dirty="0"/>
              <a:t>5% Ownership in a Multi-Specialty Center</a:t>
            </a:r>
          </a:p>
          <a:p>
            <a:r>
              <a:rPr lang="en-US" dirty="0"/>
              <a:t>Fusion Ownership Opportunity</a:t>
            </a:r>
          </a:p>
        </p:txBody>
      </p:sp>
      <p:sp>
        <p:nvSpPr>
          <p:cNvPr id="3" name="Title 2">
            <a:extLst>
              <a:ext uri="{FF2B5EF4-FFF2-40B4-BE49-F238E27FC236}">
                <a16:creationId xmlns:a16="http://schemas.microsoft.com/office/drawing/2014/main" id="{A8255079-0CA3-4284-95D5-30A02449D912}"/>
              </a:ext>
            </a:extLst>
          </p:cNvPr>
          <p:cNvSpPr>
            <a:spLocks noGrp="1"/>
          </p:cNvSpPr>
          <p:nvPr>
            <p:ph type="title"/>
          </p:nvPr>
        </p:nvSpPr>
        <p:spPr/>
        <p:txBody>
          <a:bodyPr/>
          <a:lstStyle/>
          <a:p>
            <a:r>
              <a:rPr lang="en-US" dirty="0"/>
              <a:t>Ownership Scenario</a:t>
            </a:r>
          </a:p>
        </p:txBody>
      </p:sp>
      <p:graphicFrame>
        <p:nvGraphicFramePr>
          <p:cNvPr id="4" name="Diagram 3">
            <a:extLst>
              <a:ext uri="{FF2B5EF4-FFF2-40B4-BE49-F238E27FC236}">
                <a16:creationId xmlns:a16="http://schemas.microsoft.com/office/drawing/2014/main" id="{CD72C6C5-F724-42DB-9702-6717287C5FC9}"/>
              </a:ext>
            </a:extLst>
          </p:cNvPr>
          <p:cNvGraphicFramePr/>
          <p:nvPr>
            <p:extLst>
              <p:ext uri="{D42A27DB-BD31-4B8C-83A1-F6EECF244321}">
                <p14:modId xmlns:p14="http://schemas.microsoft.com/office/powerpoint/2010/main" val="2843193018"/>
              </p:ext>
            </p:extLst>
          </p:nvPr>
        </p:nvGraphicFramePr>
        <p:xfrm>
          <a:off x="4623758" y="850900"/>
          <a:ext cx="8798944" cy="5732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D8B2FE1F-3CE5-462E-A2EF-D42E949C2FAA}"/>
              </a:ext>
            </a:extLst>
          </p:cNvPr>
          <p:cNvGrpSpPr/>
          <p:nvPr/>
        </p:nvGrpSpPr>
        <p:grpSpPr>
          <a:xfrm>
            <a:off x="7820008" y="2836726"/>
            <a:ext cx="1508022" cy="1508022"/>
            <a:chOff x="3645460" y="2112219"/>
            <a:chExt cx="1508022" cy="1508022"/>
          </a:xfrm>
        </p:grpSpPr>
        <p:sp>
          <p:nvSpPr>
            <p:cNvPr id="8" name="Oval 7">
              <a:extLst>
                <a:ext uri="{FF2B5EF4-FFF2-40B4-BE49-F238E27FC236}">
                  <a16:creationId xmlns:a16="http://schemas.microsoft.com/office/drawing/2014/main" id="{89042461-A012-4326-9390-BAB087091F6A}"/>
                </a:ext>
              </a:extLst>
            </p:cNvPr>
            <p:cNvSpPr/>
            <p:nvPr/>
          </p:nvSpPr>
          <p:spPr>
            <a:xfrm>
              <a:off x="3645460" y="2112219"/>
              <a:ext cx="1508022" cy="15080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61A93A0F-CA46-48E0-B6C4-C9660D9BD2A1}"/>
                </a:ext>
              </a:extLst>
            </p:cNvPr>
            <p:cNvSpPr txBox="1"/>
            <p:nvPr/>
          </p:nvSpPr>
          <p:spPr>
            <a:xfrm>
              <a:off x="3866305" y="2333064"/>
              <a:ext cx="1066332" cy="1066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Primary Office</a:t>
              </a:r>
            </a:p>
            <a:p>
              <a:pPr marL="0" lvl="0" indent="0" algn="ctr" defTabSz="755650">
                <a:lnSpc>
                  <a:spcPct val="90000"/>
                </a:lnSpc>
                <a:spcBef>
                  <a:spcPct val="0"/>
                </a:spcBef>
                <a:spcAft>
                  <a:spcPct val="35000"/>
                </a:spcAft>
                <a:buNone/>
              </a:pPr>
              <a:r>
                <a:rPr lang="en-US" sz="1700" kern="1200" dirty="0"/>
                <a:t>40%</a:t>
              </a:r>
            </a:p>
          </p:txBody>
        </p:sp>
      </p:grpSp>
      <p:grpSp>
        <p:nvGrpSpPr>
          <p:cNvPr id="10" name="Group 9">
            <a:extLst>
              <a:ext uri="{FF2B5EF4-FFF2-40B4-BE49-F238E27FC236}">
                <a16:creationId xmlns:a16="http://schemas.microsoft.com/office/drawing/2014/main" id="{66F75895-3ED7-4EE9-A67F-40243B83B8DB}"/>
              </a:ext>
            </a:extLst>
          </p:cNvPr>
          <p:cNvGrpSpPr/>
          <p:nvPr/>
        </p:nvGrpSpPr>
        <p:grpSpPr>
          <a:xfrm>
            <a:off x="8317656" y="2385544"/>
            <a:ext cx="512727" cy="318835"/>
            <a:chOff x="4143108" y="1661037"/>
            <a:chExt cx="512727" cy="318835"/>
          </a:xfrm>
        </p:grpSpPr>
        <p:sp>
          <p:nvSpPr>
            <p:cNvPr id="11" name="Arrow: Right 10">
              <a:extLst>
                <a:ext uri="{FF2B5EF4-FFF2-40B4-BE49-F238E27FC236}">
                  <a16:creationId xmlns:a16="http://schemas.microsoft.com/office/drawing/2014/main" id="{9FF3E668-0D99-4939-9166-A77B4DD073DE}"/>
                </a:ext>
              </a:extLst>
            </p:cNvPr>
            <p:cNvSpPr/>
            <p:nvPr/>
          </p:nvSpPr>
          <p:spPr>
            <a:xfrm rot="16200000">
              <a:off x="4240054" y="1564091"/>
              <a:ext cx="318835" cy="51272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Arrow: Right 6">
              <a:extLst>
                <a:ext uri="{FF2B5EF4-FFF2-40B4-BE49-F238E27FC236}">
                  <a16:creationId xmlns:a16="http://schemas.microsoft.com/office/drawing/2014/main" id="{CD323D7F-427E-4980-8BAF-E94B568B8D01}"/>
                </a:ext>
              </a:extLst>
            </p:cNvPr>
            <p:cNvSpPr txBox="1"/>
            <p:nvPr/>
          </p:nvSpPr>
          <p:spPr>
            <a:xfrm rot="16200000">
              <a:off x="4287879" y="1714461"/>
              <a:ext cx="223185" cy="307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grpSp>
      <p:grpSp>
        <p:nvGrpSpPr>
          <p:cNvPr id="13" name="Group 12">
            <a:extLst>
              <a:ext uri="{FF2B5EF4-FFF2-40B4-BE49-F238E27FC236}">
                <a16:creationId xmlns:a16="http://schemas.microsoft.com/office/drawing/2014/main" id="{B659C47B-4051-4524-9FD1-6A7243CA151E}"/>
              </a:ext>
            </a:extLst>
          </p:cNvPr>
          <p:cNvGrpSpPr/>
          <p:nvPr/>
        </p:nvGrpSpPr>
        <p:grpSpPr>
          <a:xfrm>
            <a:off x="7820008" y="727127"/>
            <a:ext cx="1508022" cy="1508022"/>
            <a:chOff x="3645460" y="2620"/>
            <a:chExt cx="1508022" cy="1508022"/>
          </a:xfrm>
        </p:grpSpPr>
        <p:sp>
          <p:nvSpPr>
            <p:cNvPr id="14" name="Oval 13">
              <a:extLst>
                <a:ext uri="{FF2B5EF4-FFF2-40B4-BE49-F238E27FC236}">
                  <a16:creationId xmlns:a16="http://schemas.microsoft.com/office/drawing/2014/main" id="{73280947-ABD3-43E7-9F76-03701A66D373}"/>
                </a:ext>
              </a:extLst>
            </p:cNvPr>
            <p:cNvSpPr/>
            <p:nvPr/>
          </p:nvSpPr>
          <p:spPr>
            <a:xfrm>
              <a:off x="3645460" y="2620"/>
              <a:ext cx="1508022" cy="15080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8">
              <a:extLst>
                <a:ext uri="{FF2B5EF4-FFF2-40B4-BE49-F238E27FC236}">
                  <a16:creationId xmlns:a16="http://schemas.microsoft.com/office/drawing/2014/main" id="{2E1CEA3C-DB7D-4CBE-AE26-1D2715848D39}"/>
                </a:ext>
              </a:extLst>
            </p:cNvPr>
            <p:cNvSpPr txBox="1"/>
            <p:nvPr/>
          </p:nvSpPr>
          <p:spPr>
            <a:xfrm>
              <a:off x="3866305" y="223465"/>
              <a:ext cx="1066332" cy="1066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Office with Rotating Specialist</a:t>
              </a:r>
            </a:p>
            <a:p>
              <a:pPr marL="0" lvl="0" indent="0" algn="ctr" defTabSz="577850">
                <a:lnSpc>
                  <a:spcPct val="90000"/>
                </a:lnSpc>
                <a:spcBef>
                  <a:spcPct val="0"/>
                </a:spcBef>
                <a:spcAft>
                  <a:spcPct val="35000"/>
                </a:spcAft>
                <a:buNone/>
              </a:pPr>
              <a:r>
                <a:rPr lang="en-US" sz="1300" kern="1200" dirty="0"/>
                <a:t>20%</a:t>
              </a:r>
            </a:p>
          </p:txBody>
        </p:sp>
      </p:grpSp>
      <p:grpSp>
        <p:nvGrpSpPr>
          <p:cNvPr id="16" name="Group 15">
            <a:extLst>
              <a:ext uri="{FF2B5EF4-FFF2-40B4-BE49-F238E27FC236}">
                <a16:creationId xmlns:a16="http://schemas.microsoft.com/office/drawing/2014/main" id="{63DE069F-C63A-49BB-96E2-F67B19835DCA}"/>
              </a:ext>
            </a:extLst>
          </p:cNvPr>
          <p:cNvGrpSpPr/>
          <p:nvPr/>
        </p:nvGrpSpPr>
        <p:grpSpPr>
          <a:xfrm>
            <a:off x="9460377" y="3334374"/>
            <a:ext cx="318835" cy="512727"/>
            <a:chOff x="5285829" y="2609867"/>
            <a:chExt cx="318835" cy="512727"/>
          </a:xfrm>
        </p:grpSpPr>
        <p:sp>
          <p:nvSpPr>
            <p:cNvPr id="17" name="Arrow: Right 16">
              <a:extLst>
                <a:ext uri="{FF2B5EF4-FFF2-40B4-BE49-F238E27FC236}">
                  <a16:creationId xmlns:a16="http://schemas.microsoft.com/office/drawing/2014/main" id="{7DE7AFC2-FD5D-4C9F-A916-D4E3A10C3BC8}"/>
                </a:ext>
              </a:extLst>
            </p:cNvPr>
            <p:cNvSpPr/>
            <p:nvPr/>
          </p:nvSpPr>
          <p:spPr>
            <a:xfrm>
              <a:off x="5285829" y="2609867"/>
              <a:ext cx="318835" cy="51272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Arrow: Right 10">
              <a:extLst>
                <a:ext uri="{FF2B5EF4-FFF2-40B4-BE49-F238E27FC236}">
                  <a16:creationId xmlns:a16="http://schemas.microsoft.com/office/drawing/2014/main" id="{D7231217-2F9A-4C61-A302-B47DB73F3A0E}"/>
                </a:ext>
              </a:extLst>
            </p:cNvPr>
            <p:cNvSpPr txBox="1"/>
            <p:nvPr/>
          </p:nvSpPr>
          <p:spPr>
            <a:xfrm>
              <a:off x="5285829" y="2712412"/>
              <a:ext cx="223185" cy="307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grpSp>
      <p:grpSp>
        <p:nvGrpSpPr>
          <p:cNvPr id="19" name="Group 18">
            <a:extLst>
              <a:ext uri="{FF2B5EF4-FFF2-40B4-BE49-F238E27FC236}">
                <a16:creationId xmlns:a16="http://schemas.microsoft.com/office/drawing/2014/main" id="{3C5D8D2B-9A26-4005-B0A6-C4DDB1424716}"/>
              </a:ext>
            </a:extLst>
          </p:cNvPr>
          <p:cNvGrpSpPr/>
          <p:nvPr/>
        </p:nvGrpSpPr>
        <p:grpSpPr>
          <a:xfrm>
            <a:off x="9929607" y="2836726"/>
            <a:ext cx="1508022" cy="1508022"/>
            <a:chOff x="5755059" y="2112219"/>
            <a:chExt cx="1508022" cy="1508022"/>
          </a:xfrm>
        </p:grpSpPr>
        <p:sp>
          <p:nvSpPr>
            <p:cNvPr id="20" name="Oval 19">
              <a:extLst>
                <a:ext uri="{FF2B5EF4-FFF2-40B4-BE49-F238E27FC236}">
                  <a16:creationId xmlns:a16="http://schemas.microsoft.com/office/drawing/2014/main" id="{E3118E3A-3B51-4F01-B9D1-CBCB37BCB1AE}"/>
                </a:ext>
              </a:extLst>
            </p:cNvPr>
            <p:cNvSpPr/>
            <p:nvPr/>
          </p:nvSpPr>
          <p:spPr>
            <a:xfrm>
              <a:off x="5755059" y="2112219"/>
              <a:ext cx="1508022" cy="15080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12">
              <a:extLst>
                <a:ext uri="{FF2B5EF4-FFF2-40B4-BE49-F238E27FC236}">
                  <a16:creationId xmlns:a16="http://schemas.microsoft.com/office/drawing/2014/main" id="{ECB29614-56B7-407F-AD39-8EE11B6B039A}"/>
                </a:ext>
              </a:extLst>
            </p:cNvPr>
            <p:cNvSpPr txBox="1"/>
            <p:nvPr/>
          </p:nvSpPr>
          <p:spPr>
            <a:xfrm>
              <a:off x="5975904" y="2333064"/>
              <a:ext cx="1066332" cy="1066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FUSION DENTAL</a:t>
              </a:r>
            </a:p>
          </p:txBody>
        </p:sp>
      </p:grpSp>
      <p:grpSp>
        <p:nvGrpSpPr>
          <p:cNvPr id="22" name="Group 21">
            <a:extLst>
              <a:ext uri="{FF2B5EF4-FFF2-40B4-BE49-F238E27FC236}">
                <a16:creationId xmlns:a16="http://schemas.microsoft.com/office/drawing/2014/main" id="{2E28613B-CF92-4A52-A7F6-E5CE950E6759}"/>
              </a:ext>
            </a:extLst>
          </p:cNvPr>
          <p:cNvGrpSpPr/>
          <p:nvPr/>
        </p:nvGrpSpPr>
        <p:grpSpPr>
          <a:xfrm>
            <a:off x="8317656" y="4477096"/>
            <a:ext cx="512727" cy="318835"/>
            <a:chOff x="4143108" y="3752589"/>
            <a:chExt cx="512727" cy="318835"/>
          </a:xfrm>
        </p:grpSpPr>
        <p:sp>
          <p:nvSpPr>
            <p:cNvPr id="23" name="Arrow: Right 22">
              <a:extLst>
                <a:ext uri="{FF2B5EF4-FFF2-40B4-BE49-F238E27FC236}">
                  <a16:creationId xmlns:a16="http://schemas.microsoft.com/office/drawing/2014/main" id="{407C4FD2-40A2-45A6-B557-754EBAE5C451}"/>
                </a:ext>
              </a:extLst>
            </p:cNvPr>
            <p:cNvSpPr/>
            <p:nvPr/>
          </p:nvSpPr>
          <p:spPr>
            <a:xfrm rot="5400000">
              <a:off x="4240054" y="3655643"/>
              <a:ext cx="318835" cy="51272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Arrow: Right 14">
              <a:extLst>
                <a:ext uri="{FF2B5EF4-FFF2-40B4-BE49-F238E27FC236}">
                  <a16:creationId xmlns:a16="http://schemas.microsoft.com/office/drawing/2014/main" id="{26BF68BF-7387-4B9E-ADBD-1CF08742FAE7}"/>
                </a:ext>
              </a:extLst>
            </p:cNvPr>
            <p:cNvSpPr txBox="1"/>
            <p:nvPr/>
          </p:nvSpPr>
          <p:spPr>
            <a:xfrm rot="5400000">
              <a:off x="4287879" y="3710363"/>
              <a:ext cx="223185" cy="307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grpSp>
      <p:grpSp>
        <p:nvGrpSpPr>
          <p:cNvPr id="25" name="Group 24">
            <a:extLst>
              <a:ext uri="{FF2B5EF4-FFF2-40B4-BE49-F238E27FC236}">
                <a16:creationId xmlns:a16="http://schemas.microsoft.com/office/drawing/2014/main" id="{3A369B64-C97B-4330-849D-3F93214A521E}"/>
              </a:ext>
            </a:extLst>
          </p:cNvPr>
          <p:cNvGrpSpPr/>
          <p:nvPr/>
        </p:nvGrpSpPr>
        <p:grpSpPr>
          <a:xfrm>
            <a:off x="7820008" y="4946325"/>
            <a:ext cx="1508022" cy="1508022"/>
            <a:chOff x="3645460" y="4221818"/>
            <a:chExt cx="1508022" cy="1508022"/>
          </a:xfrm>
        </p:grpSpPr>
        <p:sp>
          <p:nvSpPr>
            <p:cNvPr id="26" name="Oval 25">
              <a:extLst>
                <a:ext uri="{FF2B5EF4-FFF2-40B4-BE49-F238E27FC236}">
                  <a16:creationId xmlns:a16="http://schemas.microsoft.com/office/drawing/2014/main" id="{E5251C3A-A740-4144-9C25-A0B98E791255}"/>
                </a:ext>
              </a:extLst>
            </p:cNvPr>
            <p:cNvSpPr/>
            <p:nvPr/>
          </p:nvSpPr>
          <p:spPr>
            <a:xfrm>
              <a:off x="3645460" y="4221818"/>
              <a:ext cx="1508022" cy="15080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16">
              <a:extLst>
                <a:ext uri="{FF2B5EF4-FFF2-40B4-BE49-F238E27FC236}">
                  <a16:creationId xmlns:a16="http://schemas.microsoft.com/office/drawing/2014/main" id="{A2F35D69-A299-49CD-B0CA-904056844BF9}"/>
                </a:ext>
              </a:extLst>
            </p:cNvPr>
            <p:cNvSpPr txBox="1"/>
            <p:nvPr/>
          </p:nvSpPr>
          <p:spPr>
            <a:xfrm>
              <a:off x="3866305" y="4442663"/>
              <a:ext cx="1066332" cy="1066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Multi-Specialty Center</a:t>
              </a:r>
            </a:p>
            <a:p>
              <a:pPr marL="0" lvl="0" indent="0" algn="ctr" defTabSz="577850">
                <a:lnSpc>
                  <a:spcPct val="90000"/>
                </a:lnSpc>
                <a:spcBef>
                  <a:spcPct val="0"/>
                </a:spcBef>
                <a:spcAft>
                  <a:spcPct val="35000"/>
                </a:spcAft>
                <a:buNone/>
              </a:pPr>
              <a:r>
                <a:rPr lang="en-US" sz="1300" kern="1200" dirty="0"/>
                <a:t>5%</a:t>
              </a:r>
            </a:p>
          </p:txBody>
        </p:sp>
      </p:grpSp>
      <p:grpSp>
        <p:nvGrpSpPr>
          <p:cNvPr id="28" name="Group 27">
            <a:extLst>
              <a:ext uri="{FF2B5EF4-FFF2-40B4-BE49-F238E27FC236}">
                <a16:creationId xmlns:a16="http://schemas.microsoft.com/office/drawing/2014/main" id="{434BFFDE-8BA9-4654-AE06-FB96181CF49E}"/>
              </a:ext>
            </a:extLst>
          </p:cNvPr>
          <p:cNvGrpSpPr/>
          <p:nvPr/>
        </p:nvGrpSpPr>
        <p:grpSpPr>
          <a:xfrm>
            <a:off x="7368826" y="3334374"/>
            <a:ext cx="318835" cy="512727"/>
            <a:chOff x="3194278" y="2609867"/>
            <a:chExt cx="318835" cy="512727"/>
          </a:xfrm>
        </p:grpSpPr>
        <p:sp>
          <p:nvSpPr>
            <p:cNvPr id="29" name="Arrow: Right 28">
              <a:extLst>
                <a:ext uri="{FF2B5EF4-FFF2-40B4-BE49-F238E27FC236}">
                  <a16:creationId xmlns:a16="http://schemas.microsoft.com/office/drawing/2014/main" id="{80BAA339-7CFB-4B02-B443-0EDE1EC3A0E0}"/>
                </a:ext>
              </a:extLst>
            </p:cNvPr>
            <p:cNvSpPr/>
            <p:nvPr/>
          </p:nvSpPr>
          <p:spPr>
            <a:xfrm rot="10800000">
              <a:off x="3194278" y="2609867"/>
              <a:ext cx="318835" cy="51272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Arrow: Right 18">
              <a:extLst>
                <a:ext uri="{FF2B5EF4-FFF2-40B4-BE49-F238E27FC236}">
                  <a16:creationId xmlns:a16="http://schemas.microsoft.com/office/drawing/2014/main" id="{DFD73E8C-0B36-4DA4-8C3E-6DBCA9A643DA}"/>
                </a:ext>
              </a:extLst>
            </p:cNvPr>
            <p:cNvSpPr txBox="1"/>
            <p:nvPr/>
          </p:nvSpPr>
          <p:spPr>
            <a:xfrm rot="21600000">
              <a:off x="3289928" y="2712412"/>
              <a:ext cx="223185" cy="307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grpSp>
      <p:grpSp>
        <p:nvGrpSpPr>
          <p:cNvPr id="31" name="Group 30">
            <a:extLst>
              <a:ext uri="{FF2B5EF4-FFF2-40B4-BE49-F238E27FC236}">
                <a16:creationId xmlns:a16="http://schemas.microsoft.com/office/drawing/2014/main" id="{014BE4D3-DA48-4ED9-8CFA-2FD3CE072BEE}"/>
              </a:ext>
            </a:extLst>
          </p:cNvPr>
          <p:cNvGrpSpPr/>
          <p:nvPr/>
        </p:nvGrpSpPr>
        <p:grpSpPr>
          <a:xfrm>
            <a:off x="5710409" y="2836726"/>
            <a:ext cx="1508022" cy="1508022"/>
            <a:chOff x="1535861" y="2112219"/>
            <a:chExt cx="1508022" cy="1508022"/>
          </a:xfrm>
        </p:grpSpPr>
        <p:sp>
          <p:nvSpPr>
            <p:cNvPr id="32" name="Oval 31">
              <a:extLst>
                <a:ext uri="{FF2B5EF4-FFF2-40B4-BE49-F238E27FC236}">
                  <a16:creationId xmlns:a16="http://schemas.microsoft.com/office/drawing/2014/main" id="{E6B4515D-5757-4DF5-8871-85EC94D39E2A}"/>
                </a:ext>
              </a:extLst>
            </p:cNvPr>
            <p:cNvSpPr/>
            <p:nvPr/>
          </p:nvSpPr>
          <p:spPr>
            <a:xfrm>
              <a:off x="1535861" y="2112219"/>
              <a:ext cx="1508022" cy="15080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20">
              <a:extLst>
                <a:ext uri="{FF2B5EF4-FFF2-40B4-BE49-F238E27FC236}">
                  <a16:creationId xmlns:a16="http://schemas.microsoft.com/office/drawing/2014/main" id="{4BC7E898-809D-44EE-9CD3-6A23019CE0CA}"/>
                </a:ext>
              </a:extLst>
            </p:cNvPr>
            <p:cNvSpPr txBox="1"/>
            <p:nvPr/>
          </p:nvSpPr>
          <p:spPr>
            <a:xfrm>
              <a:off x="1756706" y="2333064"/>
              <a:ext cx="1066332" cy="1066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General Dental </a:t>
              </a:r>
            </a:p>
            <a:p>
              <a:pPr marL="0" lvl="0" indent="0" algn="ctr" defTabSz="577850">
                <a:lnSpc>
                  <a:spcPct val="90000"/>
                </a:lnSpc>
                <a:spcBef>
                  <a:spcPct val="0"/>
                </a:spcBef>
                <a:spcAft>
                  <a:spcPct val="35000"/>
                </a:spcAft>
                <a:buNone/>
              </a:pPr>
              <a:r>
                <a:rPr lang="en-US" sz="1300" kern="1200" dirty="0"/>
                <a:t>10%</a:t>
              </a:r>
            </a:p>
          </p:txBody>
        </p:sp>
      </p:grpSp>
    </p:spTree>
    <p:extLst>
      <p:ext uri="{BB962C8B-B14F-4D97-AF65-F5344CB8AC3E}">
        <p14:creationId xmlns:p14="http://schemas.microsoft.com/office/powerpoint/2010/main" val="386002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b="1" dirty="0"/>
              <a:t>Dennis Davis, DMD, MS - President</a:t>
            </a:r>
          </a:p>
          <a:p>
            <a:pPr>
              <a:buNone/>
            </a:pPr>
            <a:r>
              <a:rPr lang="en-US" b="1" dirty="0"/>
              <a:t>Board Certified Periodontist</a:t>
            </a:r>
            <a:endParaRPr lang="en-US" dirty="0"/>
          </a:p>
          <a:p>
            <a:pPr>
              <a:buNone/>
            </a:pPr>
            <a:r>
              <a:rPr lang="en-US" dirty="0"/>
              <a:t>Dr. Dennis Davis is a </a:t>
            </a:r>
            <a:r>
              <a:rPr lang="en-US" dirty="0" err="1"/>
              <a:t>Diplomate</a:t>
            </a:r>
            <a:r>
              <a:rPr lang="en-US" dirty="0"/>
              <a:t> of the American Board of </a:t>
            </a:r>
            <a:r>
              <a:rPr lang="en-US" dirty="0" err="1"/>
              <a:t>Periodontology</a:t>
            </a:r>
            <a:r>
              <a:rPr lang="en-US" dirty="0"/>
              <a:t>.  He is well trained in all phases of non-surgical and surgical periodontal therapy.   His undergraduate studies were completed at Florida State University, where he received a Bachelor of Arts degree in Biological Science.  Dr. Davis went on to receive his Doctor of Dental Medicine degree in 2002 at Nova Southeastern University.  After spending several years in general dentistry, he completed a Dental Implant Fellowship at Southern Illinois University. Dr. Davis obtained a Certificate in </a:t>
            </a:r>
            <a:r>
              <a:rPr lang="en-US" dirty="0" err="1"/>
              <a:t>Periodontology</a:t>
            </a:r>
            <a:r>
              <a:rPr lang="en-US" dirty="0"/>
              <a:t> from the University of Florida in 2007. </a:t>
            </a:r>
          </a:p>
          <a:p>
            <a:endParaRPr lang="en-US" dirty="0"/>
          </a:p>
        </p:txBody>
      </p:sp>
      <p:sp>
        <p:nvSpPr>
          <p:cNvPr id="3" name="Title 2"/>
          <p:cNvSpPr>
            <a:spLocks noGrp="1"/>
          </p:cNvSpPr>
          <p:nvPr>
            <p:ph type="title"/>
          </p:nvPr>
        </p:nvSpPr>
        <p:spPr/>
        <p:txBody>
          <a:bodyPr/>
          <a:lstStyle/>
          <a:p>
            <a:r>
              <a:rPr lang="en-US" dirty="0"/>
              <a:t>THE TEAM</a:t>
            </a:r>
          </a:p>
        </p:txBody>
      </p:sp>
      <p:pic>
        <p:nvPicPr>
          <p:cNvPr id="4" name="Picture 3"/>
          <p:cNvPicPr/>
          <p:nvPr/>
        </p:nvPicPr>
        <p:blipFill>
          <a:blip r:embed="rId3" cstate="print"/>
          <a:srcRect/>
          <a:stretch>
            <a:fillRect/>
          </a:stretch>
        </p:blipFill>
        <p:spPr bwMode="auto">
          <a:xfrm>
            <a:off x="8686800" y="304800"/>
            <a:ext cx="1752600" cy="1752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a:t>Stephen Floyd, MBA, MA, BS </a:t>
            </a:r>
          </a:p>
          <a:p>
            <a:pPr>
              <a:buNone/>
            </a:pPr>
            <a:r>
              <a:rPr lang="en-US" b="1" dirty="0"/>
              <a:t>Chief Executive Officer</a:t>
            </a:r>
          </a:p>
          <a:p>
            <a:pPr>
              <a:buNone/>
            </a:pPr>
            <a:r>
              <a:rPr lang="en-US" dirty="0"/>
              <a:t>Mr. Floyd has over 25 years business management and consulting experience including marketing, human resources, strategic planning, operations, and process improvement. Since 2009, Mr. Floyd has concentrated on leading and growing medical, pharmaceutical, and dental organizations.  Mr. Floyd’s educational credentials include a Master of Business Administration, a Bachelor of Science Degree with a Marketing concentration, and a Master of Arts in Theology. </a:t>
            </a:r>
          </a:p>
          <a:p>
            <a:endParaRPr lang="en-US" dirty="0"/>
          </a:p>
        </p:txBody>
      </p:sp>
      <p:sp>
        <p:nvSpPr>
          <p:cNvPr id="3" name="Title 2"/>
          <p:cNvSpPr>
            <a:spLocks noGrp="1"/>
          </p:cNvSpPr>
          <p:nvPr>
            <p:ph type="title"/>
          </p:nvPr>
        </p:nvSpPr>
        <p:spPr/>
        <p:txBody>
          <a:bodyPr/>
          <a:lstStyle/>
          <a:p>
            <a:r>
              <a:rPr lang="en-US" dirty="0"/>
              <a:t>THE TEAM</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763000" y="304800"/>
            <a:ext cx="1524000" cy="1524000"/>
          </a:xfrm>
          <a:prstGeom prst="rect">
            <a:avLst/>
          </a:prstGeom>
          <a:ln>
            <a:solidFill>
              <a:schemeClr val="tx1"/>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r>
              <a:rPr lang="en-US" sz="3700" b="1" dirty="0"/>
              <a:t>John Schwin, Jr.</a:t>
            </a:r>
            <a:r>
              <a:rPr lang="en-US" sz="3700" dirty="0"/>
              <a:t> </a:t>
            </a:r>
            <a:r>
              <a:rPr lang="en-US" sz="3700" b="1" dirty="0"/>
              <a:t>, MBA, BS</a:t>
            </a:r>
          </a:p>
          <a:p>
            <a:pPr>
              <a:buNone/>
            </a:pPr>
            <a:r>
              <a:rPr lang="en-US" sz="3700" b="1" dirty="0"/>
              <a:t>Chief Financial Officer</a:t>
            </a:r>
          </a:p>
          <a:p>
            <a:pPr>
              <a:buNone/>
            </a:pPr>
            <a:r>
              <a:rPr lang="en-US" sz="3800" dirty="0"/>
              <a:t>Mr. Schwin has extensive financial management and consulting experience including senior financial positions in manufacturing, software and consulting companies while serving as Controller, VP Finance &amp; Administration and Senior Consulting Associate.  He has concentrated on accounting control incorporating implementation of profit improvement and cost control systems as well as simplified presentation of financial results.  For the past 10 years he has utilized this background in dental practices.  Mr. </a:t>
            </a:r>
            <a:r>
              <a:rPr lang="en-US" sz="3800" dirty="0" err="1"/>
              <a:t>Schwin’s</a:t>
            </a:r>
            <a:r>
              <a:rPr lang="en-US" sz="3800" dirty="0"/>
              <a:t> educational background includes BS-Business degree from Indiana University and MBA Program-Accounting at the University of Florida.  After graduating from Indiana University he served a tour of duty with the U.S. </a:t>
            </a:r>
            <a:r>
              <a:rPr lang="en-US" sz="3800" dirty="0" err="1"/>
              <a:t>Airforce</a:t>
            </a:r>
            <a:r>
              <a:rPr lang="en-US" sz="3800" dirty="0"/>
              <a:t> in both non-commissioned and commissioned positions. </a:t>
            </a:r>
          </a:p>
        </p:txBody>
      </p:sp>
      <p:sp>
        <p:nvSpPr>
          <p:cNvPr id="3" name="Title 2"/>
          <p:cNvSpPr>
            <a:spLocks noGrp="1"/>
          </p:cNvSpPr>
          <p:nvPr>
            <p:ph type="title"/>
          </p:nvPr>
        </p:nvSpPr>
        <p:spPr/>
        <p:txBody>
          <a:bodyPr/>
          <a:lstStyle/>
          <a:p>
            <a:r>
              <a:rPr lang="en-US" dirty="0"/>
              <a:t>THE TEAM</a:t>
            </a:r>
          </a:p>
        </p:txBody>
      </p:sp>
      <p:pic>
        <p:nvPicPr>
          <p:cNvPr id="1026" name="Picture 2"/>
          <p:cNvPicPr>
            <a:picLocks noChangeAspect="1" noChangeArrowheads="1"/>
          </p:cNvPicPr>
          <p:nvPr/>
        </p:nvPicPr>
        <p:blipFill>
          <a:blip r:embed="rId2" cstate="print"/>
          <a:srcRect/>
          <a:stretch>
            <a:fillRect/>
          </a:stretch>
        </p:blipFill>
        <p:spPr bwMode="auto">
          <a:xfrm>
            <a:off x="8848087" y="228600"/>
            <a:ext cx="1583248" cy="1524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b="1" dirty="0"/>
              <a:t>Mrs. </a:t>
            </a:r>
            <a:r>
              <a:rPr lang="en-US" b="1" dirty="0" err="1"/>
              <a:t>Christene</a:t>
            </a:r>
            <a:r>
              <a:rPr lang="en-US" b="1" dirty="0"/>
              <a:t> Geller </a:t>
            </a:r>
          </a:p>
          <a:p>
            <a:pPr>
              <a:buNone/>
            </a:pPr>
            <a:r>
              <a:rPr lang="en-US" b="1" dirty="0"/>
              <a:t>Operations</a:t>
            </a:r>
          </a:p>
          <a:p>
            <a:pPr>
              <a:buNone/>
            </a:pPr>
            <a:r>
              <a:rPr lang="en-US" dirty="0" err="1"/>
              <a:t>Christene</a:t>
            </a:r>
            <a:r>
              <a:rPr lang="en-US" dirty="0"/>
              <a:t> (Chrissy) was born and raised in south Florida and brings over 12 years of clinical and administrative dental experience to Village Periodontics and Dental Implant Center. She attended Broward College and Nova Southeastern University. Chrissy initially started as Dr. Davis' surgical assistant March of 2012 and grew into the management position. She has trained extensively and continuously attends training in practice management, team building, customer relations and human resources. She is very dedicated to the practice and strives to always make the practice even better. </a:t>
            </a:r>
            <a:endParaRPr lang="en-US" sz="3800" dirty="0"/>
          </a:p>
        </p:txBody>
      </p:sp>
      <p:sp>
        <p:nvSpPr>
          <p:cNvPr id="3" name="Title 2"/>
          <p:cNvSpPr>
            <a:spLocks noGrp="1"/>
          </p:cNvSpPr>
          <p:nvPr>
            <p:ph type="title"/>
          </p:nvPr>
        </p:nvSpPr>
        <p:spPr/>
        <p:txBody>
          <a:bodyPr/>
          <a:lstStyle/>
          <a:p>
            <a:r>
              <a:rPr lang="en-US" dirty="0"/>
              <a:t>THE TEAM</a:t>
            </a:r>
          </a:p>
        </p:txBody>
      </p:sp>
      <p:pic>
        <p:nvPicPr>
          <p:cNvPr id="5" name="Picture 4">
            <a:extLst>
              <a:ext uri="{FF2B5EF4-FFF2-40B4-BE49-F238E27FC236}">
                <a16:creationId xmlns:a16="http://schemas.microsoft.com/office/drawing/2014/main" id="{3D6E44B2-CAE7-4C34-A9B1-B02F76F7F456}"/>
              </a:ext>
            </a:extLst>
          </p:cNvPr>
          <p:cNvPicPr/>
          <p:nvPr/>
        </p:nvPicPr>
        <p:blipFill>
          <a:blip r:embed="rId2" cstate="print"/>
          <a:srcRect/>
          <a:stretch>
            <a:fillRect/>
          </a:stretch>
        </p:blipFill>
        <p:spPr bwMode="auto">
          <a:xfrm>
            <a:off x="8955741" y="274638"/>
            <a:ext cx="1452283" cy="1661738"/>
          </a:xfrm>
          <a:prstGeom prst="rect">
            <a:avLst/>
          </a:prstGeom>
          <a:noFill/>
          <a:ln w="9525">
            <a:noFill/>
            <a:miter lim="800000"/>
            <a:headEnd/>
            <a:tailEnd/>
          </a:ln>
        </p:spPr>
      </p:pic>
    </p:spTree>
    <p:extLst>
      <p:ext uri="{BB962C8B-B14F-4D97-AF65-F5344CB8AC3E}">
        <p14:creationId xmlns:p14="http://schemas.microsoft.com/office/powerpoint/2010/main" val="3864098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fontAlgn="base">
              <a:buNone/>
            </a:pPr>
            <a:r>
              <a:rPr lang="en-US" b="1" dirty="0"/>
              <a:t>John Arnold, JD</a:t>
            </a:r>
          </a:p>
          <a:p>
            <a:pPr fontAlgn="base">
              <a:buNone/>
            </a:pPr>
            <a:r>
              <a:rPr lang="en-US" b="1" dirty="0"/>
              <a:t>Legal</a:t>
            </a:r>
            <a:r>
              <a:rPr lang="en-US" b="1" cap="all" dirty="0"/>
              <a:t> </a:t>
            </a:r>
          </a:p>
          <a:p>
            <a:pPr fontAlgn="base">
              <a:buNone/>
            </a:pPr>
            <a:r>
              <a:rPr lang="en-US" dirty="0"/>
              <a:t>Healthcare companies and their investors rely on John Arnold for assistance with regulatory compliance, corporate governance and transactional matters. His experience includes advising both public and privately healthcare companies, as well as tax-exempt healthcare organizations, on Medicare billing and reimbursement issues, professional and facility licensure, HIPAA compliance and breach response, Stark and anti-kickback compliance, and applicable state healthcare laws and regulations.  In addition, clients turn to John for assistance on transactional matters, including the negotiation and preparation of healthcare contracts, acquisitions, sales, mergers and joint ventures, and management services arrangements in the dental and medical space. </a:t>
            </a:r>
          </a:p>
        </p:txBody>
      </p:sp>
      <p:sp>
        <p:nvSpPr>
          <p:cNvPr id="3" name="Title 2"/>
          <p:cNvSpPr>
            <a:spLocks noGrp="1"/>
          </p:cNvSpPr>
          <p:nvPr>
            <p:ph type="title"/>
          </p:nvPr>
        </p:nvSpPr>
        <p:spPr/>
        <p:txBody>
          <a:bodyPr/>
          <a:lstStyle/>
          <a:p>
            <a:r>
              <a:rPr lang="en-US" dirty="0"/>
              <a:t>THE TEAM</a:t>
            </a:r>
          </a:p>
        </p:txBody>
      </p:sp>
      <p:pic>
        <p:nvPicPr>
          <p:cNvPr id="2050" name="Picture 2"/>
          <p:cNvPicPr>
            <a:picLocks noChangeAspect="1" noChangeArrowheads="1"/>
          </p:cNvPicPr>
          <p:nvPr/>
        </p:nvPicPr>
        <p:blipFill>
          <a:blip r:embed="rId3" cstate="print"/>
          <a:srcRect l="13043" r="8696"/>
          <a:stretch>
            <a:fillRect/>
          </a:stretch>
        </p:blipFill>
        <p:spPr bwMode="auto">
          <a:xfrm>
            <a:off x="8915400" y="292100"/>
            <a:ext cx="1447800" cy="154163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010276" y="685800"/>
            <a:ext cx="2219325" cy="6477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fontAlgn="base">
              <a:buNone/>
            </a:pPr>
            <a:r>
              <a:rPr lang="en-US" sz="3200" b="1" dirty="0"/>
              <a:t>Jason Meadows CPA</a:t>
            </a:r>
          </a:p>
          <a:p>
            <a:pPr fontAlgn="base">
              <a:buNone/>
            </a:pPr>
            <a:r>
              <a:rPr lang="en-US" sz="3200" b="1" dirty="0"/>
              <a:t>Accountant</a:t>
            </a:r>
          </a:p>
          <a:p>
            <a:pPr fontAlgn="base">
              <a:buNone/>
            </a:pPr>
            <a:r>
              <a:rPr lang="en-US" dirty="0"/>
              <a:t>Jason joined Frazier &amp; </a:t>
            </a:r>
            <a:r>
              <a:rPr lang="en-US" dirty="0" err="1"/>
              <a:t>Deeter</a:t>
            </a:r>
            <a:r>
              <a:rPr lang="en-US" dirty="0"/>
              <a:t> in December of 2000 after having previously been with Arthur Andersen.  Jason served as the Head of the Frazier &amp; </a:t>
            </a:r>
            <a:r>
              <a:rPr lang="en-US" dirty="0" err="1"/>
              <a:t>Deeter</a:t>
            </a:r>
            <a:r>
              <a:rPr lang="en-US" dirty="0"/>
              <a:t> Tax Department during 2011 and 2012.  Jason primarily specializes in complex business taxation consulting and compliance.  His focus includes privately held, private equity backed and publicly traded entities. Jason has provided consulting services regarding corporate and equity compensation, including the use of stock options and partnership interests. On the transactional side, Jason has provided consulting services regarding mergers &amp; acquisitions and business restructuring for purposes of asset liability protection. </a:t>
            </a:r>
          </a:p>
        </p:txBody>
      </p:sp>
      <p:sp>
        <p:nvSpPr>
          <p:cNvPr id="3" name="Title 2"/>
          <p:cNvSpPr>
            <a:spLocks noGrp="1"/>
          </p:cNvSpPr>
          <p:nvPr>
            <p:ph type="title"/>
          </p:nvPr>
        </p:nvSpPr>
        <p:spPr/>
        <p:txBody>
          <a:bodyPr/>
          <a:lstStyle/>
          <a:p>
            <a:r>
              <a:rPr lang="en-US" dirty="0"/>
              <a:t>THE TEAM</a:t>
            </a:r>
          </a:p>
        </p:txBody>
      </p:sp>
      <p:pic>
        <p:nvPicPr>
          <p:cNvPr id="3074" name="Picture 2"/>
          <p:cNvPicPr>
            <a:picLocks noChangeAspect="1" noChangeArrowheads="1"/>
          </p:cNvPicPr>
          <p:nvPr/>
        </p:nvPicPr>
        <p:blipFill>
          <a:blip r:embed="rId2" cstate="print"/>
          <a:srcRect/>
          <a:stretch>
            <a:fillRect/>
          </a:stretch>
        </p:blipFill>
        <p:spPr bwMode="auto">
          <a:xfrm>
            <a:off x="9067800" y="304800"/>
            <a:ext cx="1371600" cy="138284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949440" y="685800"/>
            <a:ext cx="1813560" cy="685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3429000" cy="1566672"/>
          </a:xfrm>
        </p:spPr>
        <p:txBody>
          <a:bodyPr>
            <a:normAutofit/>
          </a:bodyPr>
          <a:lstStyle/>
          <a:p>
            <a:pPr>
              <a:buNone/>
            </a:pPr>
            <a:endParaRPr lang="en-US" dirty="0"/>
          </a:p>
        </p:txBody>
      </p:sp>
      <p:sp>
        <p:nvSpPr>
          <p:cNvPr id="3" name="Title 2"/>
          <p:cNvSpPr>
            <a:spLocks noGrp="1"/>
          </p:cNvSpPr>
          <p:nvPr>
            <p:ph type="title"/>
          </p:nvPr>
        </p:nvSpPr>
        <p:spPr/>
        <p:txBody>
          <a:bodyPr>
            <a:normAutofit/>
          </a:bodyPr>
          <a:lstStyle/>
          <a:p>
            <a:r>
              <a:rPr lang="en-US" dirty="0"/>
              <a:t>THANK YOU</a:t>
            </a:r>
          </a:p>
        </p:txBody>
      </p:sp>
      <p:pic>
        <p:nvPicPr>
          <p:cNvPr id="6" name="Picture 5" descr="imageedit_9_2980022400"/>
          <p:cNvPicPr>
            <a:picLocks noChangeAspect="1" noChangeArrowheads="1"/>
          </p:cNvPicPr>
          <p:nvPr/>
        </p:nvPicPr>
        <p:blipFill>
          <a:blip r:embed="rId3" cstate="print"/>
          <a:srcRect/>
          <a:stretch>
            <a:fillRect/>
          </a:stretch>
        </p:blipFill>
        <p:spPr bwMode="auto">
          <a:xfrm>
            <a:off x="2487706" y="2148033"/>
            <a:ext cx="2389094" cy="2455955"/>
          </a:xfrm>
          <a:prstGeom prst="rect">
            <a:avLst/>
          </a:prstGeom>
          <a:solidFill>
            <a:srgbClr val="0000FF"/>
          </a:solidFill>
          <a:ln w="9525" algn="in">
            <a:noFill/>
            <a:miter lim="800000"/>
            <a:headEnd/>
            <a:tailEnd/>
          </a:ln>
          <a:effectLst/>
        </p:spPr>
      </p:pic>
      <p:sp>
        <p:nvSpPr>
          <p:cNvPr id="7" name="Text Box 6"/>
          <p:cNvSpPr txBox="1">
            <a:spLocks noChangeArrowheads="1"/>
          </p:cNvSpPr>
          <p:nvPr/>
        </p:nvSpPr>
        <p:spPr bwMode="auto">
          <a:xfrm>
            <a:off x="2133600" y="4699236"/>
            <a:ext cx="3276600" cy="383751"/>
          </a:xfrm>
          <a:prstGeom prst="rect">
            <a:avLst/>
          </a:prstGeom>
          <a:solidFill>
            <a:srgbClr val="0000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eaLnBrk="1" hangingPunct="1"/>
            <a:r>
              <a:rPr lang="en-US" b="1" dirty="0">
                <a:solidFill>
                  <a:srgbClr val="FFFFFF"/>
                </a:solidFill>
                <a:latin typeface="Georgia" pitchFamily="18" charset="0"/>
                <a:cs typeface="Arial" pitchFamily="34" charset="0"/>
              </a:rPr>
              <a:t>FUSION DENTAL </a:t>
            </a:r>
            <a:endParaRPr lang="en-US" dirty="0">
              <a:latin typeface="Arial" pitchFamily="34" charset="0"/>
              <a:cs typeface="Arial" pitchFamily="34" charset="0"/>
            </a:endParaRPr>
          </a:p>
        </p:txBody>
      </p:sp>
      <p:pic>
        <p:nvPicPr>
          <p:cNvPr id="12290" name="Picture 2" descr="Image result for ship has sailing gif"/>
          <p:cNvPicPr>
            <a:picLocks noChangeAspect="1" noChangeArrowheads="1" noCrop="1"/>
          </p:cNvPicPr>
          <p:nvPr/>
        </p:nvPicPr>
        <p:blipFill>
          <a:blip r:embed="rId4" cstate="print"/>
          <a:srcRect/>
          <a:stretch>
            <a:fillRect/>
          </a:stretch>
        </p:blipFill>
        <p:spPr bwMode="auto">
          <a:xfrm>
            <a:off x="6934200" y="1219201"/>
            <a:ext cx="3276600" cy="43688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Economies of scale</a:t>
            </a:r>
          </a:p>
          <a:p>
            <a:r>
              <a:rPr lang="en-US" sz="3600" dirty="0"/>
              <a:t>Work/Life balance</a:t>
            </a:r>
          </a:p>
          <a:p>
            <a:r>
              <a:rPr lang="en-US" sz="3600" dirty="0"/>
              <a:t>Increased profits</a:t>
            </a:r>
          </a:p>
        </p:txBody>
      </p:sp>
      <p:sp>
        <p:nvSpPr>
          <p:cNvPr id="3" name="Title 2"/>
          <p:cNvSpPr>
            <a:spLocks noGrp="1"/>
          </p:cNvSpPr>
          <p:nvPr>
            <p:ph type="title"/>
          </p:nvPr>
        </p:nvSpPr>
        <p:spPr/>
        <p:txBody>
          <a:bodyPr/>
          <a:lstStyle/>
          <a:p>
            <a:r>
              <a:rPr lang="en-US" dirty="0"/>
              <a:t>WHY  </a:t>
            </a:r>
          </a:p>
        </p:txBody>
      </p:sp>
      <p:sp>
        <p:nvSpPr>
          <p:cNvPr id="5" name="Down Arrow 4"/>
          <p:cNvSpPr/>
          <p:nvPr/>
        </p:nvSpPr>
        <p:spPr>
          <a:xfrm rot="10800000">
            <a:off x="7772400" y="1676400"/>
            <a:ext cx="2209800" cy="312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2209800"/>
            <a:ext cx="3657600" cy="3970318"/>
          </a:xfrm>
          <a:prstGeom prst="rect">
            <a:avLst/>
          </a:prstGeom>
          <a:noFill/>
        </p:spPr>
        <p:txBody>
          <a:bodyPr wrap="square" rtlCol="0">
            <a:spAutoFit/>
          </a:bodyPr>
          <a:lstStyle/>
          <a:p>
            <a:pPr>
              <a:lnSpc>
                <a:spcPct val="150000"/>
              </a:lnSpc>
              <a:buFont typeface="Arial" pitchFamily="34" charset="0"/>
              <a:buChar char="•"/>
            </a:pPr>
            <a:r>
              <a:rPr lang="en-US" sz="2800" b="1" dirty="0"/>
              <a:t>Hiring/Recruiting</a:t>
            </a:r>
          </a:p>
          <a:p>
            <a:pPr>
              <a:lnSpc>
                <a:spcPct val="150000"/>
              </a:lnSpc>
              <a:buFont typeface="Arial" pitchFamily="34" charset="0"/>
              <a:buChar char="•"/>
            </a:pPr>
            <a:r>
              <a:rPr lang="en-US" sz="2800" b="1" dirty="0"/>
              <a:t>Supplies </a:t>
            </a:r>
          </a:p>
          <a:p>
            <a:pPr>
              <a:lnSpc>
                <a:spcPct val="150000"/>
              </a:lnSpc>
              <a:buFont typeface="Arial" pitchFamily="34" charset="0"/>
              <a:buChar char="•"/>
            </a:pPr>
            <a:r>
              <a:rPr lang="en-US" sz="2800" b="1" dirty="0"/>
              <a:t>Employee reviews</a:t>
            </a:r>
          </a:p>
          <a:p>
            <a:pPr>
              <a:lnSpc>
                <a:spcPct val="150000"/>
              </a:lnSpc>
              <a:buFont typeface="Arial" pitchFamily="34" charset="0"/>
              <a:buChar char="•"/>
            </a:pPr>
            <a:r>
              <a:rPr lang="en-US" sz="2800" b="1" dirty="0"/>
              <a:t>Insurance</a:t>
            </a:r>
          </a:p>
          <a:p>
            <a:pPr>
              <a:lnSpc>
                <a:spcPct val="150000"/>
              </a:lnSpc>
              <a:buFont typeface="Arial" pitchFamily="34" charset="0"/>
              <a:buChar char="•"/>
            </a:pPr>
            <a:r>
              <a:rPr lang="en-US" sz="2800" b="1" dirty="0"/>
              <a:t>Call Center</a:t>
            </a:r>
          </a:p>
          <a:p>
            <a:pPr>
              <a:lnSpc>
                <a:spcPct val="150000"/>
              </a:lnSpc>
              <a:buFont typeface="Arial" pitchFamily="34" charset="0"/>
              <a:buChar char="•"/>
            </a:pPr>
            <a:r>
              <a:rPr lang="en-US" sz="2800" b="1" dirty="0"/>
              <a:t>Payroll</a:t>
            </a:r>
          </a:p>
        </p:txBody>
      </p:sp>
      <p:sp>
        <p:nvSpPr>
          <p:cNvPr id="2" name="Content Placeholder 1"/>
          <p:cNvSpPr>
            <a:spLocks noGrp="1"/>
          </p:cNvSpPr>
          <p:nvPr>
            <p:ph idx="1"/>
          </p:nvPr>
        </p:nvSpPr>
        <p:spPr>
          <a:xfrm>
            <a:off x="1981200" y="1143001"/>
            <a:ext cx="9166412" cy="576071"/>
          </a:xfrm>
        </p:spPr>
        <p:txBody>
          <a:bodyPr>
            <a:noAutofit/>
          </a:bodyPr>
          <a:lstStyle/>
          <a:p>
            <a:r>
              <a:rPr lang="en-US" sz="3200" dirty="0"/>
              <a:t>Less Headache’s for Dentists = </a:t>
            </a:r>
            <a:r>
              <a:rPr lang="en-US" sz="3200" b="1" dirty="0"/>
              <a:t>Work/Life Balance</a:t>
            </a:r>
          </a:p>
          <a:p>
            <a:endParaRPr lang="en-US" sz="3200" dirty="0"/>
          </a:p>
        </p:txBody>
      </p:sp>
      <p:sp>
        <p:nvSpPr>
          <p:cNvPr id="3" name="Title 2"/>
          <p:cNvSpPr>
            <a:spLocks noGrp="1"/>
          </p:cNvSpPr>
          <p:nvPr>
            <p:ph type="title"/>
          </p:nvPr>
        </p:nvSpPr>
        <p:spPr/>
        <p:txBody>
          <a:bodyPr/>
          <a:lstStyle/>
          <a:p>
            <a:r>
              <a:rPr lang="en-US" dirty="0"/>
              <a:t>WHY: Economies of Scale</a:t>
            </a:r>
          </a:p>
        </p:txBody>
      </p:sp>
      <p:sp>
        <p:nvSpPr>
          <p:cNvPr id="6" name="TextBox 5"/>
          <p:cNvSpPr txBox="1"/>
          <p:nvPr/>
        </p:nvSpPr>
        <p:spPr>
          <a:xfrm>
            <a:off x="6248400" y="2219012"/>
            <a:ext cx="3657600" cy="4562788"/>
          </a:xfrm>
          <a:prstGeom prst="rect">
            <a:avLst/>
          </a:prstGeom>
          <a:noFill/>
        </p:spPr>
        <p:txBody>
          <a:bodyPr wrap="square" rtlCol="0">
            <a:spAutoFit/>
          </a:bodyPr>
          <a:lstStyle/>
          <a:p>
            <a:pPr>
              <a:lnSpc>
                <a:spcPct val="150000"/>
              </a:lnSpc>
              <a:buFont typeface="Arial" pitchFamily="34" charset="0"/>
              <a:buChar char="•"/>
            </a:pPr>
            <a:r>
              <a:rPr lang="en-US" sz="2800" b="1" dirty="0"/>
              <a:t>Marketing</a:t>
            </a:r>
          </a:p>
          <a:p>
            <a:pPr>
              <a:lnSpc>
                <a:spcPct val="150000"/>
              </a:lnSpc>
              <a:buFont typeface="Arial" pitchFamily="34" charset="0"/>
              <a:buChar char="•"/>
            </a:pPr>
            <a:r>
              <a:rPr lang="en-US" sz="2800" b="1" dirty="0"/>
              <a:t>Accounting</a:t>
            </a:r>
          </a:p>
          <a:p>
            <a:pPr>
              <a:lnSpc>
                <a:spcPct val="150000"/>
              </a:lnSpc>
              <a:buFont typeface="Arial" pitchFamily="34" charset="0"/>
              <a:buChar char="•"/>
            </a:pPr>
            <a:r>
              <a:rPr lang="en-US" sz="2800" b="1" dirty="0"/>
              <a:t>Taxes</a:t>
            </a:r>
          </a:p>
          <a:p>
            <a:pPr>
              <a:lnSpc>
                <a:spcPct val="150000"/>
              </a:lnSpc>
              <a:buFont typeface="Arial" pitchFamily="34" charset="0"/>
              <a:buChar char="•"/>
            </a:pPr>
            <a:r>
              <a:rPr lang="en-US" sz="2800" b="1" dirty="0"/>
              <a:t>Capital </a:t>
            </a:r>
          </a:p>
          <a:p>
            <a:pPr>
              <a:lnSpc>
                <a:spcPct val="150000"/>
              </a:lnSpc>
              <a:buFont typeface="Arial" pitchFamily="34" charset="0"/>
              <a:buChar char="•"/>
            </a:pPr>
            <a:r>
              <a:rPr lang="en-US" sz="2800" b="1" dirty="0"/>
              <a:t>Risk Management</a:t>
            </a:r>
          </a:p>
          <a:p>
            <a:pPr>
              <a:lnSpc>
                <a:spcPct val="150000"/>
              </a:lnSpc>
              <a:buFont typeface="Arial" pitchFamily="34" charset="0"/>
              <a:buChar char="•"/>
            </a:pPr>
            <a:r>
              <a:rPr lang="en-US" sz="2800" b="1" dirty="0"/>
              <a:t>IT Services</a:t>
            </a:r>
          </a:p>
          <a:p>
            <a:pPr>
              <a:lnSpc>
                <a:spcPct val="150000"/>
              </a:lnSpc>
              <a:buFont typeface="Arial" pitchFamily="34" charset="0"/>
              <a:buChar char="•"/>
            </a:pPr>
            <a:r>
              <a:rPr lang="en-US" sz="2800" b="1" dirty="0"/>
              <a:t>Practice Support</a:t>
            </a:r>
          </a:p>
        </p:txBody>
      </p:sp>
      <p:cxnSp>
        <p:nvCxnSpPr>
          <p:cNvPr id="8" name="Straight Connector 7"/>
          <p:cNvCxnSpPr/>
          <p:nvPr/>
        </p:nvCxnSpPr>
        <p:spPr>
          <a:xfrm>
            <a:off x="2209800" y="2209800"/>
            <a:ext cx="70104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2050" name="Picture 2" descr="C:\Users\Owner.ValuedCustomer.000\AppData\Local\Microsoft\Windows\Temporary Internet Files\Content.IE5\TKAT1B3L\sunshine[1].jpg"/>
          <p:cNvPicPr>
            <a:picLocks noChangeAspect="1" noChangeArrowheads="1"/>
          </p:cNvPicPr>
          <p:nvPr/>
        </p:nvPicPr>
        <p:blipFill>
          <a:blip r:embed="rId3" cstate="print"/>
          <a:srcRect/>
          <a:stretch>
            <a:fillRect/>
          </a:stretch>
        </p:blipFill>
        <p:spPr bwMode="auto">
          <a:xfrm>
            <a:off x="8763006" y="2219012"/>
            <a:ext cx="2438387" cy="243838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BFFF9-4CB7-44F6-B1C6-9B7F0A32956F}"/>
              </a:ext>
            </a:extLst>
          </p:cNvPr>
          <p:cNvSpPr>
            <a:spLocks noGrp="1"/>
          </p:cNvSpPr>
          <p:nvPr>
            <p:ph type="title"/>
          </p:nvPr>
        </p:nvSpPr>
        <p:spPr/>
        <p:txBody>
          <a:bodyPr/>
          <a:lstStyle/>
          <a:p>
            <a:r>
              <a:rPr lang="en-US" dirty="0"/>
              <a:t>WHY: Increased Profits</a:t>
            </a:r>
          </a:p>
        </p:txBody>
      </p:sp>
      <p:pic>
        <p:nvPicPr>
          <p:cNvPr id="5" name="Picture 4">
            <a:extLst>
              <a:ext uri="{FF2B5EF4-FFF2-40B4-BE49-F238E27FC236}">
                <a16:creationId xmlns:a16="http://schemas.microsoft.com/office/drawing/2014/main" id="{5E4EBE58-C5D4-4455-AD88-167F8B9FF678}"/>
              </a:ext>
            </a:extLst>
          </p:cNvPr>
          <p:cNvPicPr>
            <a:picLocks noChangeAspect="1"/>
          </p:cNvPicPr>
          <p:nvPr/>
        </p:nvPicPr>
        <p:blipFill>
          <a:blip r:embed="rId3"/>
          <a:stretch>
            <a:fillRect/>
          </a:stretch>
        </p:blipFill>
        <p:spPr>
          <a:xfrm>
            <a:off x="7215647" y="6173333"/>
            <a:ext cx="4605292" cy="296478"/>
          </a:xfrm>
          <a:prstGeom prst="rect">
            <a:avLst/>
          </a:prstGeom>
        </p:spPr>
      </p:pic>
      <p:pic>
        <p:nvPicPr>
          <p:cNvPr id="9" name="Content Placeholder 8">
            <a:extLst>
              <a:ext uri="{FF2B5EF4-FFF2-40B4-BE49-F238E27FC236}">
                <a16:creationId xmlns:a16="http://schemas.microsoft.com/office/drawing/2014/main" id="{262219FB-9A26-4904-BD16-693854547EB6}"/>
              </a:ext>
            </a:extLst>
          </p:cNvPr>
          <p:cNvPicPr>
            <a:picLocks noGrp="1" noChangeAspect="1"/>
          </p:cNvPicPr>
          <p:nvPr>
            <p:ph idx="1"/>
          </p:nvPr>
        </p:nvPicPr>
        <p:blipFill>
          <a:blip r:embed="rId4"/>
          <a:stretch>
            <a:fillRect/>
          </a:stretch>
        </p:blipFill>
        <p:spPr>
          <a:xfrm>
            <a:off x="1089961" y="1166974"/>
            <a:ext cx="10339605" cy="4405690"/>
          </a:xfrm>
          <a:prstGeom prst="rect">
            <a:avLst/>
          </a:prstGeom>
        </p:spPr>
      </p:pic>
    </p:spTree>
    <p:extLst>
      <p:ext uri="{BB962C8B-B14F-4D97-AF65-F5344CB8AC3E}">
        <p14:creationId xmlns:p14="http://schemas.microsoft.com/office/powerpoint/2010/main" val="424684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D445C4-36B4-4FB4-AD49-B2523D63B2C7}"/>
              </a:ext>
            </a:extLst>
          </p:cNvPr>
          <p:cNvPicPr>
            <a:picLocks noChangeAspect="1"/>
          </p:cNvPicPr>
          <p:nvPr/>
        </p:nvPicPr>
        <p:blipFill>
          <a:blip r:embed="rId3" cstate="print"/>
          <a:stretch>
            <a:fillRect/>
          </a:stretch>
        </p:blipFill>
        <p:spPr>
          <a:xfrm>
            <a:off x="6888402" y="1589649"/>
            <a:ext cx="4443806" cy="3363351"/>
          </a:xfrm>
          <a:prstGeom prst="rect">
            <a:avLst/>
          </a:prstGeom>
        </p:spPr>
      </p:pic>
      <p:sp>
        <p:nvSpPr>
          <p:cNvPr id="3" name="Content Placeholder 2"/>
          <p:cNvSpPr>
            <a:spLocks noGrp="1"/>
          </p:cNvSpPr>
          <p:nvPr>
            <p:ph idx="1"/>
          </p:nvPr>
        </p:nvSpPr>
        <p:spPr>
          <a:xfrm>
            <a:off x="1981200" y="1481328"/>
            <a:ext cx="5105400" cy="4843272"/>
          </a:xfrm>
        </p:spPr>
        <p:txBody>
          <a:bodyPr>
            <a:normAutofit/>
          </a:bodyPr>
          <a:lstStyle/>
          <a:p>
            <a:pPr lvl="3"/>
            <a:endParaRPr lang="en-US" dirty="0"/>
          </a:p>
          <a:p>
            <a:r>
              <a:rPr lang="en-US" sz="3200" dirty="0"/>
              <a:t>How do you keep the best attributes of the small office while allowing for the efficiencies and return of a large group practice or DSO? </a:t>
            </a:r>
          </a:p>
        </p:txBody>
      </p:sp>
      <p:sp>
        <p:nvSpPr>
          <p:cNvPr id="2" name="Title 1"/>
          <p:cNvSpPr>
            <a:spLocks noGrp="1"/>
          </p:cNvSpPr>
          <p:nvPr>
            <p:ph type="title"/>
          </p:nvPr>
        </p:nvSpPr>
        <p:spPr/>
        <p:txBody>
          <a:bodyPr>
            <a:normAutofit/>
          </a:bodyPr>
          <a:lstStyle/>
          <a:p>
            <a:r>
              <a:rPr lang="en-US" dirty="0"/>
              <a:t>THE PROBLEM</a:t>
            </a:r>
          </a:p>
        </p:txBody>
      </p:sp>
    </p:spTree>
    <p:extLst>
      <p:ext uri="{BB962C8B-B14F-4D97-AF65-F5344CB8AC3E}">
        <p14:creationId xmlns:p14="http://schemas.microsoft.com/office/powerpoint/2010/main" val="287130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D445C4-36B4-4FB4-AD49-B2523D63B2C7}"/>
              </a:ext>
            </a:extLst>
          </p:cNvPr>
          <p:cNvPicPr>
            <a:picLocks noChangeAspect="1"/>
          </p:cNvPicPr>
          <p:nvPr/>
        </p:nvPicPr>
        <p:blipFill>
          <a:blip r:embed="rId3" cstate="print"/>
          <a:stretch>
            <a:fillRect/>
          </a:stretch>
        </p:blipFill>
        <p:spPr>
          <a:xfrm>
            <a:off x="6888402" y="1589649"/>
            <a:ext cx="4443806" cy="3363351"/>
          </a:xfrm>
          <a:prstGeom prst="rect">
            <a:avLst/>
          </a:prstGeom>
        </p:spPr>
      </p:pic>
      <p:sp>
        <p:nvSpPr>
          <p:cNvPr id="3" name="Content Placeholder 2"/>
          <p:cNvSpPr>
            <a:spLocks noGrp="1"/>
          </p:cNvSpPr>
          <p:nvPr>
            <p:ph idx="1"/>
          </p:nvPr>
        </p:nvSpPr>
        <p:spPr>
          <a:xfrm>
            <a:off x="1981200" y="1481327"/>
            <a:ext cx="4907202" cy="4879715"/>
          </a:xfrm>
        </p:spPr>
        <p:txBody>
          <a:bodyPr>
            <a:normAutofit fontScale="92500" lnSpcReduction="20000"/>
          </a:bodyPr>
          <a:lstStyle/>
          <a:p>
            <a:pPr marL="109537" indent="0">
              <a:buNone/>
            </a:pPr>
            <a:endParaRPr lang="en-US" dirty="0"/>
          </a:p>
          <a:p>
            <a:r>
              <a:rPr lang="en-US" sz="3200" dirty="0"/>
              <a:t>Fusion Dental merges the practice philosophy of a smaller practice with the freedom brought about by modern practice management techniques, advances in technology, and the efficiencies of a group practice. </a:t>
            </a:r>
          </a:p>
          <a:p>
            <a:pPr lvl="1"/>
            <a:endParaRPr lang="en-US" sz="2800" dirty="0"/>
          </a:p>
        </p:txBody>
      </p:sp>
      <p:sp>
        <p:nvSpPr>
          <p:cNvPr id="2" name="Title 1"/>
          <p:cNvSpPr>
            <a:spLocks noGrp="1"/>
          </p:cNvSpPr>
          <p:nvPr>
            <p:ph type="title"/>
          </p:nvPr>
        </p:nvSpPr>
        <p:spPr/>
        <p:txBody>
          <a:bodyPr>
            <a:normAutofit/>
          </a:bodyPr>
          <a:lstStyle/>
          <a:p>
            <a:r>
              <a:rPr lang="en-US" dirty="0"/>
              <a:t>THE ANSWER: FUSION DENTAL</a:t>
            </a:r>
          </a:p>
        </p:txBody>
      </p:sp>
    </p:spTree>
    <p:extLst>
      <p:ext uri="{BB962C8B-B14F-4D97-AF65-F5344CB8AC3E}">
        <p14:creationId xmlns:p14="http://schemas.microsoft.com/office/powerpoint/2010/main" val="124341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D445C4-36B4-4FB4-AD49-B2523D63B2C7}"/>
              </a:ext>
            </a:extLst>
          </p:cNvPr>
          <p:cNvPicPr>
            <a:picLocks noChangeAspect="1"/>
          </p:cNvPicPr>
          <p:nvPr/>
        </p:nvPicPr>
        <p:blipFill>
          <a:blip r:embed="rId3" cstate="print"/>
          <a:stretch>
            <a:fillRect/>
          </a:stretch>
        </p:blipFill>
        <p:spPr>
          <a:xfrm>
            <a:off x="6888402" y="1589649"/>
            <a:ext cx="4443806" cy="3363351"/>
          </a:xfrm>
          <a:prstGeom prst="rect">
            <a:avLst/>
          </a:prstGeom>
        </p:spPr>
      </p:pic>
      <p:sp>
        <p:nvSpPr>
          <p:cNvPr id="3" name="Content Placeholder 2"/>
          <p:cNvSpPr>
            <a:spLocks noGrp="1"/>
          </p:cNvSpPr>
          <p:nvPr>
            <p:ph idx="1"/>
          </p:nvPr>
        </p:nvSpPr>
        <p:spPr>
          <a:xfrm>
            <a:off x="1981200" y="1481328"/>
            <a:ext cx="5105400" cy="4843272"/>
          </a:xfrm>
        </p:spPr>
        <p:txBody>
          <a:bodyPr>
            <a:normAutofit/>
          </a:bodyPr>
          <a:lstStyle/>
          <a:p>
            <a:r>
              <a:rPr lang="en-US" dirty="0"/>
              <a:t>Dentist owned and led.</a:t>
            </a:r>
          </a:p>
          <a:p>
            <a:r>
              <a:rPr lang="en-US" dirty="0"/>
              <a:t>Allows dentists to concentrate on patient care and leading and training your clinical team. </a:t>
            </a:r>
          </a:p>
          <a:p>
            <a:r>
              <a:rPr lang="en-US" dirty="0"/>
              <a:t>Business within a business.</a:t>
            </a:r>
          </a:p>
          <a:p>
            <a:r>
              <a:rPr lang="en-US" dirty="0"/>
              <a:t>Responsible for all non- clinical functions (the headache’s).  </a:t>
            </a:r>
          </a:p>
          <a:p>
            <a:r>
              <a:rPr lang="en-US" dirty="0"/>
              <a:t>Allows for investment in multiple offices.</a:t>
            </a:r>
          </a:p>
          <a:p>
            <a:pPr lvl="3"/>
            <a:endParaRPr lang="en-US" dirty="0"/>
          </a:p>
          <a:p>
            <a:pPr lvl="1"/>
            <a:endParaRPr lang="en-US" dirty="0"/>
          </a:p>
        </p:txBody>
      </p:sp>
      <p:sp>
        <p:nvSpPr>
          <p:cNvPr id="2" name="Title 1"/>
          <p:cNvSpPr>
            <a:spLocks noGrp="1"/>
          </p:cNvSpPr>
          <p:nvPr>
            <p:ph type="title"/>
          </p:nvPr>
        </p:nvSpPr>
        <p:spPr/>
        <p:txBody>
          <a:bodyPr>
            <a:normAutofit/>
          </a:bodyPr>
          <a:lstStyle/>
          <a:p>
            <a:r>
              <a:rPr lang="en-US" dirty="0"/>
              <a:t>THE ANSWER: FUSION DENTAL</a:t>
            </a:r>
          </a:p>
        </p:txBody>
      </p:sp>
    </p:spTree>
    <p:extLst>
      <p:ext uri="{BB962C8B-B14F-4D97-AF65-F5344CB8AC3E}">
        <p14:creationId xmlns:p14="http://schemas.microsoft.com/office/powerpoint/2010/main" val="2961938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1648</TotalTime>
  <Words>1625</Words>
  <Application>Microsoft Office PowerPoint</Application>
  <PresentationFormat>Widescreen</PresentationFormat>
  <Paragraphs>220</Paragraphs>
  <Slides>37</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Exo 2</vt:lpstr>
      <vt:lpstr>Georgia</vt:lpstr>
      <vt:lpstr>Lucida Sans Unicode</vt:lpstr>
      <vt:lpstr>Verdana</vt:lpstr>
      <vt:lpstr>Wingdings</vt:lpstr>
      <vt:lpstr>Wingdings 2</vt:lpstr>
      <vt:lpstr>Wingdings 3</vt:lpstr>
      <vt:lpstr>Concourse</vt:lpstr>
      <vt:lpstr>PowerPoint Presentation</vt:lpstr>
      <vt:lpstr>A Degrading Situation</vt:lpstr>
      <vt:lpstr>A Degrading Situation</vt:lpstr>
      <vt:lpstr>WHY  </vt:lpstr>
      <vt:lpstr>WHY: Economies of Scale</vt:lpstr>
      <vt:lpstr>WHY: Increased Profits</vt:lpstr>
      <vt:lpstr>THE PROBLEM</vt:lpstr>
      <vt:lpstr>THE ANSWER: FUSION DENTAL</vt:lpstr>
      <vt:lpstr>THE ANSWER: FUSION DENTAL</vt:lpstr>
      <vt:lpstr>THE ANSWER: A LIFE WORTH LIVING </vt:lpstr>
      <vt:lpstr>THE ANSWER: A LIFE WORTH LIVING </vt:lpstr>
      <vt:lpstr>THE ANSWER: PATIENT CENTERED</vt:lpstr>
      <vt:lpstr>PowerPoint Presentation</vt:lpstr>
      <vt:lpstr>COMPETITIVE ADVANTAGES: SPECIALISTS</vt:lpstr>
      <vt:lpstr>COMPETITIVE ADVANTAGES: CULTURE</vt:lpstr>
      <vt:lpstr>COMPETITIVE ADVANTAGES: TRANSPARENCY</vt:lpstr>
      <vt:lpstr>COMPETITIVE ADVANTAGES: LEADERSHIP</vt:lpstr>
      <vt:lpstr>COMPETITIVE ADVANTAGES: PATIENT FOCUSED</vt:lpstr>
      <vt:lpstr>COMPETITIVE ADVANTAGES: OPERATIONS</vt:lpstr>
      <vt:lpstr>COMPETITIVE ADVANTAGES RECRUITING</vt:lpstr>
      <vt:lpstr>The Math Behind DSO Value Creation                                   </vt:lpstr>
      <vt:lpstr>The Math Behind DSO Value Creation                                   </vt:lpstr>
      <vt:lpstr>The Math Behind DSO Value Creation                                   </vt:lpstr>
      <vt:lpstr>The Math Behind DSO Value Creation                                   </vt:lpstr>
      <vt:lpstr>The Math Behind DSO Value Creation</vt:lpstr>
      <vt:lpstr>The Math Behind DSO Value Creation</vt:lpstr>
      <vt:lpstr>The Math Behind DSO Value Creation</vt:lpstr>
      <vt:lpstr>FUSION DENTAL PARTNER OPPORTUNITIES</vt:lpstr>
      <vt:lpstr>Practice Ownership</vt:lpstr>
      <vt:lpstr>Ownership Scenario</vt:lpstr>
      <vt:lpstr>THE TEAM</vt:lpstr>
      <vt:lpstr>THE TEAM</vt:lpstr>
      <vt:lpstr>THE TEAM</vt:lpstr>
      <vt:lpstr>THE TEAM</vt:lpstr>
      <vt:lpstr>THE TEAM</vt:lpstr>
      <vt:lpstr>THE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Floyd</dc:creator>
  <cp:lastModifiedBy>Stephen Floyd</cp:lastModifiedBy>
  <cp:revision>94</cp:revision>
  <dcterms:created xsi:type="dcterms:W3CDTF">2018-08-27T15:34:16Z</dcterms:created>
  <dcterms:modified xsi:type="dcterms:W3CDTF">2018-09-25T14:12:02Z</dcterms:modified>
</cp:coreProperties>
</file>