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8BBD94-5010-400E-8C85-8453A31AF4A4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BC32BDF0-FBE2-4E92-9B19-01D4CA88B6A3}">
      <dgm:prSet phldrT="[Text]" phldr="1"/>
      <dgm:spPr/>
      <dgm:t>
        <a:bodyPr/>
        <a:lstStyle/>
        <a:p>
          <a:endParaRPr lang="en-US" dirty="0"/>
        </a:p>
      </dgm:t>
    </dgm:pt>
    <dgm:pt modelId="{CA1853FB-F022-428F-B0ED-24A71C3EF7B0}" type="parTrans" cxnId="{C6ED93F8-AF91-43E8-B488-1DD59F6EC8B8}">
      <dgm:prSet/>
      <dgm:spPr/>
      <dgm:t>
        <a:bodyPr/>
        <a:lstStyle/>
        <a:p>
          <a:endParaRPr lang="en-US"/>
        </a:p>
      </dgm:t>
    </dgm:pt>
    <dgm:pt modelId="{7863E8E4-4EB0-4BC2-B761-C7CB9A7C487F}" type="sibTrans" cxnId="{C6ED93F8-AF91-43E8-B488-1DD59F6EC8B8}">
      <dgm:prSet/>
      <dgm:spPr/>
      <dgm:t>
        <a:bodyPr/>
        <a:lstStyle/>
        <a:p>
          <a:endParaRPr lang="en-US"/>
        </a:p>
      </dgm:t>
    </dgm:pt>
    <dgm:pt modelId="{1BF47FE4-918B-4381-BB44-9036218E5B91}">
      <dgm:prSet phldrT="[Text]" phldr="1"/>
      <dgm:spPr/>
      <dgm:t>
        <a:bodyPr/>
        <a:lstStyle/>
        <a:p>
          <a:endParaRPr lang="en-US" dirty="0"/>
        </a:p>
      </dgm:t>
    </dgm:pt>
    <dgm:pt modelId="{34434078-A47B-4174-963E-3A138BF852C0}" type="parTrans" cxnId="{72B5DBC4-7B1D-4F6F-ACFA-BA32499C5B6B}">
      <dgm:prSet/>
      <dgm:spPr/>
      <dgm:t>
        <a:bodyPr/>
        <a:lstStyle/>
        <a:p>
          <a:endParaRPr lang="en-US"/>
        </a:p>
      </dgm:t>
    </dgm:pt>
    <dgm:pt modelId="{3F101883-9C88-4B65-B8C9-5787DF38E4B4}" type="sibTrans" cxnId="{72B5DBC4-7B1D-4F6F-ACFA-BA32499C5B6B}">
      <dgm:prSet/>
      <dgm:spPr/>
      <dgm:t>
        <a:bodyPr/>
        <a:lstStyle/>
        <a:p>
          <a:endParaRPr lang="en-US"/>
        </a:p>
      </dgm:t>
    </dgm:pt>
    <dgm:pt modelId="{02D2D2D7-C0DE-44BB-B5E9-3E9ECF154B32}" type="pres">
      <dgm:prSet presAssocID="{1C8BBD94-5010-400E-8C85-8453A31AF4A4}" presName="compositeShape" presStyleCnt="0">
        <dgm:presLayoutVars>
          <dgm:chMax val="7"/>
          <dgm:dir/>
          <dgm:resizeHandles val="exact"/>
        </dgm:presLayoutVars>
      </dgm:prSet>
      <dgm:spPr/>
    </dgm:pt>
    <dgm:pt modelId="{482EE213-F89C-4F2C-AA4E-655D68D9D27F}" type="pres">
      <dgm:prSet presAssocID="{BC32BDF0-FBE2-4E92-9B19-01D4CA88B6A3}" presName="circ1" presStyleLbl="vennNode1" presStyleIdx="0" presStyleCnt="2" custScaleX="139881" custLinFactNeighborY="535"/>
      <dgm:spPr/>
    </dgm:pt>
    <dgm:pt modelId="{2508D5F6-5AD2-424A-9051-8836219F130E}" type="pres">
      <dgm:prSet presAssocID="{BC32BDF0-FBE2-4E92-9B19-01D4CA88B6A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F83AD39-BB41-4073-BC85-653F146A92D2}" type="pres">
      <dgm:prSet presAssocID="{1BF47FE4-918B-4381-BB44-9036218E5B91}" presName="circ2" presStyleLbl="vennNode1" presStyleIdx="1" presStyleCnt="2" custScaleX="139084"/>
      <dgm:spPr/>
    </dgm:pt>
    <dgm:pt modelId="{B506F16C-155D-4E70-B491-9C9DF8F331CB}" type="pres">
      <dgm:prSet presAssocID="{1BF47FE4-918B-4381-BB44-9036218E5B9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DF8AD260-8D0A-448D-9D3B-B90C2E67A3F7}" type="presOf" srcId="{1BF47FE4-918B-4381-BB44-9036218E5B91}" destId="{B506F16C-155D-4E70-B491-9C9DF8F331CB}" srcOrd="1" destOrd="0" presId="urn:microsoft.com/office/officeart/2005/8/layout/venn1"/>
    <dgm:cxn modelId="{8F06F84F-D0BE-45D7-8EE8-C026FE9620D8}" type="presOf" srcId="{1C8BBD94-5010-400E-8C85-8453A31AF4A4}" destId="{02D2D2D7-C0DE-44BB-B5E9-3E9ECF154B32}" srcOrd="0" destOrd="0" presId="urn:microsoft.com/office/officeart/2005/8/layout/venn1"/>
    <dgm:cxn modelId="{C425E688-D0F7-4355-9FCC-0AE81F88AB9A}" type="presOf" srcId="{BC32BDF0-FBE2-4E92-9B19-01D4CA88B6A3}" destId="{2508D5F6-5AD2-424A-9051-8836219F130E}" srcOrd="1" destOrd="0" presId="urn:microsoft.com/office/officeart/2005/8/layout/venn1"/>
    <dgm:cxn modelId="{C0781CB1-C36A-4F05-BB37-0686126BEE0B}" type="presOf" srcId="{1BF47FE4-918B-4381-BB44-9036218E5B91}" destId="{6F83AD39-BB41-4073-BC85-653F146A92D2}" srcOrd="0" destOrd="0" presId="urn:microsoft.com/office/officeart/2005/8/layout/venn1"/>
    <dgm:cxn modelId="{72B5DBC4-7B1D-4F6F-ACFA-BA32499C5B6B}" srcId="{1C8BBD94-5010-400E-8C85-8453A31AF4A4}" destId="{1BF47FE4-918B-4381-BB44-9036218E5B91}" srcOrd="1" destOrd="0" parTransId="{34434078-A47B-4174-963E-3A138BF852C0}" sibTransId="{3F101883-9C88-4B65-B8C9-5787DF38E4B4}"/>
    <dgm:cxn modelId="{6F51FEF4-BA1C-4849-98F5-C62C729ADFD0}" type="presOf" srcId="{BC32BDF0-FBE2-4E92-9B19-01D4CA88B6A3}" destId="{482EE213-F89C-4F2C-AA4E-655D68D9D27F}" srcOrd="0" destOrd="0" presId="urn:microsoft.com/office/officeart/2005/8/layout/venn1"/>
    <dgm:cxn modelId="{C6ED93F8-AF91-43E8-B488-1DD59F6EC8B8}" srcId="{1C8BBD94-5010-400E-8C85-8453A31AF4A4}" destId="{BC32BDF0-FBE2-4E92-9B19-01D4CA88B6A3}" srcOrd="0" destOrd="0" parTransId="{CA1853FB-F022-428F-B0ED-24A71C3EF7B0}" sibTransId="{7863E8E4-4EB0-4BC2-B761-C7CB9A7C487F}"/>
    <dgm:cxn modelId="{89A10BA2-633F-4509-8F0E-372CFB4EC07B}" type="presParOf" srcId="{02D2D2D7-C0DE-44BB-B5E9-3E9ECF154B32}" destId="{482EE213-F89C-4F2C-AA4E-655D68D9D27F}" srcOrd="0" destOrd="0" presId="urn:microsoft.com/office/officeart/2005/8/layout/venn1"/>
    <dgm:cxn modelId="{6F8405D7-176E-4051-A543-B5D7F646ACF3}" type="presParOf" srcId="{02D2D2D7-C0DE-44BB-B5E9-3E9ECF154B32}" destId="{2508D5F6-5AD2-424A-9051-8836219F130E}" srcOrd="1" destOrd="0" presId="urn:microsoft.com/office/officeart/2005/8/layout/venn1"/>
    <dgm:cxn modelId="{4BB38105-8471-43F0-A309-62C8BE75D4A4}" type="presParOf" srcId="{02D2D2D7-C0DE-44BB-B5E9-3E9ECF154B32}" destId="{6F83AD39-BB41-4073-BC85-653F146A92D2}" srcOrd="2" destOrd="0" presId="urn:microsoft.com/office/officeart/2005/8/layout/venn1"/>
    <dgm:cxn modelId="{75C809E8-4EC5-4F42-B4C9-08019AC8D314}" type="presParOf" srcId="{02D2D2D7-C0DE-44BB-B5E9-3E9ECF154B32}" destId="{B506F16C-155D-4E70-B491-9C9DF8F331C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EE213-F89C-4F2C-AA4E-655D68D9D27F}">
      <dsp:nvSpPr>
        <dsp:cNvPr id="0" name=""/>
        <dsp:cNvSpPr/>
      </dsp:nvSpPr>
      <dsp:spPr>
        <a:xfrm>
          <a:off x="-343287" y="29477"/>
          <a:ext cx="7538452" cy="538918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709378" y="664978"/>
        <a:ext cx="4346494" cy="4118186"/>
      </dsp:txXfrm>
    </dsp:sp>
    <dsp:sp modelId="{6F83AD39-BB41-4073-BC85-653F146A92D2}">
      <dsp:nvSpPr>
        <dsp:cNvPr id="0" name=""/>
        <dsp:cNvSpPr/>
      </dsp:nvSpPr>
      <dsp:spPr>
        <a:xfrm>
          <a:off x="3562288" y="14738"/>
          <a:ext cx="7495500" cy="538918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5689390" y="650240"/>
        <a:ext cx="4321729" cy="4118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701D2-54B6-4928-A9D7-17998353A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CF10A-67FF-4E94-BF92-437465C33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EF37-38BE-4482-9462-73C1D23A8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15BEA-9CDD-40A9-9B4A-D391E3C7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0DEE-09BC-44FC-A346-B6B6328A6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8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7AFE-9E52-4750-8029-98B3EDE73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10294-5A22-4198-911B-9B14F2FEE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96616-9812-4613-B791-441ED70B1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E7220-AD49-4EBE-BE40-FB0C1564E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02361-C672-4A54-9C2C-5FE33190D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AE8DF3-ABCB-4461-ABB7-558EB6768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7A48F-31ED-47CF-9A60-D78A1C53E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2038-0B91-45BB-929A-9F1961536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F8B32-8AC3-46CA-89B2-E102B05E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4C280-35AB-44B8-ACD3-16D9A32A0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1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71AE-FC11-4DA4-B6FB-8C7B108F6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5F1AD-31BD-434A-AC16-74209B2AD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04E03-12A7-4824-B85C-2DD359C50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3C690-FA87-438A-B689-A3F55B83C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2B921-4C57-453E-A6D4-9E637A19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4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1BBA3-A84B-4788-AE4F-3972C1BEE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A4442-F3D6-4AD8-9B41-9B4AC4209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474F5-08FB-44D5-959C-644579B7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40C53-EA2B-4B38-8E86-FDC44DB86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DC3DC-2B11-4083-A02B-DF91D1009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2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FB18C-859C-4858-80E6-8C2BA994C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97C31-A406-458D-A420-95569BA01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9DE547-5A7A-4619-8D1C-48A9C9312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0E39B-A8B8-4B3E-A2AF-C44C61990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F8B27-1928-40AD-B129-26FB9316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796E8-20D1-4107-AD53-EEFA935F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1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E7DCE-261A-4D91-B5B4-EE6A0A6D5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F71B2-2E34-48CF-BCCF-F7FECB916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9CFCA0-1E2F-475F-AA70-C5B6A8EB0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FE3A17-7E4A-4BE7-A667-956D10B87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9F29E7-AAF9-42F1-B9F7-4CF98011C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E7E957-0000-43DC-8ECE-7D17D5A73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874837-24CE-4811-B638-25243C256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6E5F26-FD15-451F-B800-40F46B09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3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9B1A8-4B5C-4964-887F-25C5202C8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D8B3B-574C-47C9-A2A9-650ED0299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2C374-D84C-4596-A37A-BDD7A2829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A4C6D-DC88-4BF5-912E-18A4B0D5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4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9B536E-9A24-430A-B93F-ADBD4AF98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4571B5-0E32-47D4-9FDB-6B4D9766F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6E149-E046-40C1-BCD0-0FDBABC1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8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6F673-904C-4866-94B9-751F09A40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1E693-BE4E-4FE6-988F-B0D2290F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98999-27E9-497A-ACC0-BA57A2475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451D2-B42A-4FCC-9E90-4064F57FC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1F786-5F3E-4970-9330-64F1D0343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4B683-9302-49C0-AE4F-14CB314F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9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0E367-190A-48AD-A88D-D7EAFB6C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6974C-BEF7-4839-85F9-B76DBB465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F9D6C-ABCA-4D9E-BFD3-5777D8701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BA5A1-5343-4984-80FC-4989078B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A40EF-2767-4804-B48D-E3175E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DA263-7BB0-40AD-8EA1-E3A14C559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1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8CA6AC-6D37-4542-9BFB-0F0FC64F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570C0-0061-4AF9-9A86-9F406777F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C1B0B-4684-4647-B674-48DD69B27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D43DE-DE58-4AE2-B33B-2BE5E98DD75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F744B-C34F-4834-B7DC-10CCCB62A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6073F-5EA9-43F7-A668-0728BC3A3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DEC2B-B19D-400D-BC84-AA6E7846B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8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331094A0-266F-400C-AE08-8C7BAF35E8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2250597"/>
              </p:ext>
            </p:extLst>
          </p:nvPr>
        </p:nvGraphicFramePr>
        <p:xfrm>
          <a:off x="639298" y="1317196"/>
          <a:ext cx="1071450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09D2863-45A1-41D7-BAFB-DA83D486A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9011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Univers Condensed" panose="020B0506020202050204" pitchFamily="34" charset="0"/>
              </a:rPr>
              <a:t>FUSION DENTAL PARTNERS</a:t>
            </a:r>
            <a:br>
              <a:rPr lang="en-US" dirty="0"/>
            </a:br>
            <a:r>
              <a:rPr lang="en-US" sz="2900" b="1" dirty="0">
                <a:latin typeface="Univers Condensed" panose="020B0604020202020204" pitchFamily="34" charset="0"/>
              </a:rPr>
              <a:t>Combining the Best of Private Practice with the Efficiency of a Traditional DSO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E7032-0269-41BE-9F02-3C88B2391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280" y="2298379"/>
            <a:ext cx="2964707" cy="35969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Traditional DSO</a:t>
            </a:r>
          </a:p>
          <a:p>
            <a:r>
              <a:rPr lang="en-US" dirty="0"/>
              <a:t>Clinical Turnover</a:t>
            </a:r>
          </a:p>
          <a:p>
            <a:r>
              <a:rPr lang="en-US" dirty="0"/>
              <a:t>Service Concentration</a:t>
            </a:r>
          </a:p>
          <a:p>
            <a:r>
              <a:rPr lang="en-US" dirty="0"/>
              <a:t>Limited Upside for Associates</a:t>
            </a:r>
          </a:p>
          <a:p>
            <a:r>
              <a:rPr lang="en-US" dirty="0"/>
              <a:t>Lack of “Community Dentist Feel”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AECE40-48A9-4E89-AEB9-0F24FD885F13}"/>
              </a:ext>
            </a:extLst>
          </p:cNvPr>
          <p:cNvSpPr txBox="1">
            <a:spLocks/>
          </p:cNvSpPr>
          <p:nvPr/>
        </p:nvSpPr>
        <p:spPr>
          <a:xfrm>
            <a:off x="4537947" y="2256186"/>
            <a:ext cx="2964707" cy="35969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Fusion Dental</a:t>
            </a:r>
          </a:p>
          <a:p>
            <a:r>
              <a:rPr lang="en-US" dirty="0"/>
              <a:t>Clinical Autonomy</a:t>
            </a:r>
          </a:p>
          <a:p>
            <a:r>
              <a:rPr lang="en-US" dirty="0"/>
              <a:t>Ownership</a:t>
            </a:r>
          </a:p>
          <a:p>
            <a:r>
              <a:rPr lang="en-US" dirty="0"/>
              <a:t>Work/Life Balance</a:t>
            </a:r>
          </a:p>
          <a:p>
            <a:r>
              <a:rPr lang="en-US" dirty="0"/>
              <a:t>Buying Power</a:t>
            </a:r>
          </a:p>
          <a:p>
            <a:r>
              <a:rPr lang="en-US" dirty="0"/>
              <a:t>Enhanced Systems</a:t>
            </a:r>
          </a:p>
          <a:p>
            <a:pPr lvl="1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7E28A1F-1801-4FA9-AF46-6E8518A56DA0}"/>
              </a:ext>
            </a:extLst>
          </p:cNvPr>
          <p:cNvSpPr txBox="1">
            <a:spLocks/>
          </p:cNvSpPr>
          <p:nvPr/>
        </p:nvSpPr>
        <p:spPr>
          <a:xfrm>
            <a:off x="7786574" y="2256186"/>
            <a:ext cx="2964707" cy="35969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Private Practice</a:t>
            </a:r>
          </a:p>
          <a:p>
            <a:pPr algn="ctr"/>
            <a:r>
              <a:rPr lang="en-US" dirty="0"/>
              <a:t>No Scale Benefits</a:t>
            </a:r>
          </a:p>
          <a:p>
            <a:pPr algn="ctr"/>
            <a:r>
              <a:rPr lang="en-US" dirty="0"/>
              <a:t>Limited Associate Opportunities</a:t>
            </a:r>
          </a:p>
          <a:p>
            <a:pPr algn="ctr"/>
            <a:r>
              <a:rPr lang="en-US" dirty="0"/>
              <a:t>Time Supporting Business</a:t>
            </a:r>
          </a:p>
          <a:p>
            <a:pPr algn="ctr"/>
            <a:r>
              <a:rPr lang="en-US" dirty="0"/>
              <a:t>Difficulty Investing in Systems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6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Univers Condensed</vt:lpstr>
      <vt:lpstr>Office Theme</vt:lpstr>
      <vt:lpstr>FUSION DENTAL PARTNERS Combining the Best of Private Practice with the Efficiency of a Traditional DSO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Floyd</dc:creator>
  <cp:lastModifiedBy>Stephen Floyd</cp:lastModifiedBy>
  <cp:revision>7</cp:revision>
  <dcterms:created xsi:type="dcterms:W3CDTF">2018-09-13T17:30:55Z</dcterms:created>
  <dcterms:modified xsi:type="dcterms:W3CDTF">2018-09-13T18:30:09Z</dcterms:modified>
</cp:coreProperties>
</file>